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hewy" charset="1" panose="02000000000000000000"/>
      <p:regular r:id="rId14"/>
    </p:embeddedFont>
    <p:embeddedFont>
      <p:font typeface="Kollektif" charset="1" panose="020B0604020101010102"/>
      <p:regular r:id="rId15"/>
    </p:embeddedFont>
    <p:embeddedFont>
      <p:font typeface="Kollektif Bold" charset="1" panose="020B0604020101010102"/>
      <p:regular r:id="rId16"/>
    </p:embeddedFont>
    <p:embeddedFont>
      <p:font typeface="Kollektif Italics" charset="1" panose="020B0604020101010102"/>
      <p:regular r:id="rId17"/>
    </p:embeddedFont>
    <p:embeddedFont>
      <p:font typeface="Kollektif Bold Italics" charset="1" panose="020B0604020101010102"/>
      <p:regular r:id="rId18"/>
    </p:embeddedFont>
    <p:embeddedFont>
      <p:font typeface="Lilita One" charset="1" panose="02000000000000000000"/>
      <p:regular r:id="rId19"/>
    </p:embeddedFont>
    <p:embeddedFont>
      <p:font typeface="One Little Font" charset="1" panose="00000500000000000000"/>
      <p:regular r:id="rId20"/>
    </p:embeddedFont>
    <p:embeddedFont>
      <p:font typeface="One Little Font Bold" charset="1" panose="00000800000000000000"/>
      <p:regular r:id="rId21"/>
    </p:embeddedFont>
    <p:embeddedFont>
      <p:font typeface="Edo" charset="1" panose="02000000000000000000"/>
      <p:regular r:id="rId22"/>
    </p:embeddedFont>
    <p:embeddedFont>
      <p:font typeface="Open Sans" charset="1" panose="020B0606030504020204"/>
      <p:regular r:id="rId23"/>
    </p:embeddedFont>
    <p:embeddedFont>
      <p:font typeface="Open Sans Bold" charset="1" panose="020B0806030504020204"/>
      <p:regular r:id="rId24"/>
    </p:embeddedFont>
    <p:embeddedFont>
      <p:font typeface="Open Sans Italics" charset="1" panose="020B0606030504020204"/>
      <p:regular r:id="rId25"/>
    </p:embeddedFont>
    <p:embeddedFont>
      <p:font typeface="Open Sans Bold Italics" charset="1" panose="020B0806030504020204"/>
      <p:regular r:id="rId26"/>
    </p:embeddedFont>
    <p:embeddedFont>
      <p:font typeface="Open Sans Light" charset="1" panose="020B0306030504020204"/>
      <p:regular r:id="rId27"/>
    </p:embeddedFont>
    <p:embeddedFont>
      <p:font typeface="Open Sans Light Italics" charset="1" panose="020B0306030504020204"/>
      <p:regular r:id="rId28"/>
    </p:embeddedFont>
    <p:embeddedFont>
      <p:font typeface="Open Sans Ultra-Bold" charset="1" panose="00000000000000000000"/>
      <p:regular r:id="rId29"/>
    </p:embeddedFont>
    <p:embeddedFont>
      <p:font typeface="Open Sans Ultra-Bold Italics"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45" Target="slides/slide15.xml" Type="http://schemas.openxmlformats.org/officeDocument/2006/relationships/slide"/><Relationship Id="rId46" Target="slides/slide16.xml" Type="http://schemas.openxmlformats.org/officeDocument/2006/relationships/slide"/><Relationship Id="rId47" Target="slides/slide17.xml" Type="http://schemas.openxmlformats.org/officeDocument/2006/relationships/slide"/><Relationship Id="rId48" Target="slides/slide18.xml" Type="http://schemas.openxmlformats.org/officeDocument/2006/relationships/slide"/><Relationship Id="rId49" Target="slides/slide19.xml" Type="http://schemas.openxmlformats.org/officeDocument/2006/relationships/slide"/><Relationship Id="rId5" Target="tableStyles.xml" Type="http://schemas.openxmlformats.org/officeDocument/2006/relationships/tableStyles"/><Relationship Id="rId50" Target="slides/slide20.xml" Type="http://schemas.openxmlformats.org/officeDocument/2006/relationships/slide"/><Relationship Id="rId51" Target="slides/slide21.xml" Type="http://schemas.openxmlformats.org/officeDocument/2006/relationships/slide"/><Relationship Id="rId52" Target="slides/slide22.xml" Type="http://schemas.openxmlformats.org/officeDocument/2006/relationships/slide"/><Relationship Id="rId53" Target="slides/slide23.xml" Type="http://schemas.openxmlformats.org/officeDocument/2006/relationships/slide"/><Relationship Id="rId54" Target="slides/slide24.xml" Type="http://schemas.openxmlformats.org/officeDocument/2006/relationships/slide"/><Relationship Id="rId55" Target="slides/slide25.xml" Type="http://schemas.openxmlformats.org/officeDocument/2006/relationships/slide"/><Relationship Id="rId56" Target="slides/slide26.xml" Type="http://schemas.openxmlformats.org/officeDocument/2006/relationships/slide"/><Relationship Id="rId57" Target="slides/slide27.xml" Type="http://schemas.openxmlformats.org/officeDocument/2006/relationships/slide"/><Relationship Id="rId58" Target="slides/slide28.xml" Type="http://schemas.openxmlformats.org/officeDocument/2006/relationships/slide"/><Relationship Id="rId59" Target="slides/slide29.xml" Type="http://schemas.openxmlformats.org/officeDocument/2006/relationships/slide"/><Relationship Id="rId6" Target="fonts/font6.fntdata" Type="http://schemas.openxmlformats.org/officeDocument/2006/relationships/font"/><Relationship Id="rId60" Target="slides/slide30.xml" Type="http://schemas.openxmlformats.org/officeDocument/2006/relationships/slide"/><Relationship Id="rId61" Target="slides/slide31.xml" Type="http://schemas.openxmlformats.org/officeDocument/2006/relationships/slide"/><Relationship Id="rId62" Target="slides/slide32.xml" Type="http://schemas.openxmlformats.org/officeDocument/2006/relationships/slide"/><Relationship Id="rId63" Target="slides/slide33.xml" Type="http://schemas.openxmlformats.org/officeDocument/2006/relationships/slide"/><Relationship Id="rId64" Target="slides/slide34.xml" Type="http://schemas.openxmlformats.org/officeDocument/2006/relationships/slide"/><Relationship Id="rId65" Target="slides/slide35.xml" Type="http://schemas.openxmlformats.org/officeDocument/2006/relationships/slide"/><Relationship Id="rId66" Target="slides/slide3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30" Target="../media/image29.png" Type="http://schemas.openxmlformats.org/officeDocument/2006/relationships/image"/><Relationship Id="rId31" Target="../media/image30.svg" Type="http://schemas.openxmlformats.org/officeDocument/2006/relationships/image"/><Relationship Id="rId32" Target="../media/image31.png" Type="http://schemas.openxmlformats.org/officeDocument/2006/relationships/image"/><Relationship Id="rId33" Target="../media/image32.svg" Type="http://schemas.openxmlformats.org/officeDocument/2006/relationships/image"/><Relationship Id="rId34" Target="../media/image33.png" Type="http://schemas.openxmlformats.org/officeDocument/2006/relationships/image"/><Relationship Id="rId35" Target="../media/image3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 Id="rId8" Target="../media/image72.png" Type="http://schemas.openxmlformats.org/officeDocument/2006/relationships/image"/><Relationship Id="rId9" Target="../media/image7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svg" Type="http://schemas.openxmlformats.org/officeDocument/2006/relationships/image"/><Relationship Id="rId12" Target="../media/image84.png" Type="http://schemas.openxmlformats.org/officeDocument/2006/relationships/image"/><Relationship Id="rId13" Target="../media/image85.svg" Type="http://schemas.openxmlformats.org/officeDocument/2006/relationships/image"/><Relationship Id="rId2" Target="../media/image67.png" Type="http://schemas.openxmlformats.org/officeDocument/2006/relationships/image"/><Relationship Id="rId3" Target="../media/image68.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 Id="rId4" Target="../media/image89.png" Type="http://schemas.openxmlformats.org/officeDocument/2006/relationships/image"/><Relationship Id="rId5" Target="../media/image90.svg" Type="http://schemas.openxmlformats.org/officeDocument/2006/relationships/image"/><Relationship Id="rId6" Target="../media/image91.png" Type="http://schemas.openxmlformats.org/officeDocument/2006/relationships/image"/><Relationship Id="rId7" Target="../media/image92.sv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 Id="rId4" Target="../media/image89.png" Type="http://schemas.openxmlformats.org/officeDocument/2006/relationships/image"/><Relationship Id="rId5" Target="../media/image90.svg" Type="http://schemas.openxmlformats.org/officeDocument/2006/relationships/image"/><Relationship Id="rId6" Target="../media/image93.png" Type="http://schemas.openxmlformats.org/officeDocument/2006/relationships/image"/><Relationship Id="rId7" Target="../media/image94.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 Id="rId4" Target="../media/image89.png" Type="http://schemas.openxmlformats.org/officeDocument/2006/relationships/image"/><Relationship Id="rId5" Target="../media/image90.svg" Type="http://schemas.openxmlformats.org/officeDocument/2006/relationships/image"/><Relationship Id="rId6" Target="../media/image93.png" Type="http://schemas.openxmlformats.org/officeDocument/2006/relationships/image"/><Relationship Id="rId7" Target="../media/image94.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98.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98.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98.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99.png" Type="http://schemas.openxmlformats.org/officeDocument/2006/relationships/image"/><Relationship Id="rId17" Target="../media/image100.svg" Type="http://schemas.openxmlformats.org/officeDocument/2006/relationships/image"/><Relationship Id="rId18" Target="../media/image101.png" Type="http://schemas.openxmlformats.org/officeDocument/2006/relationships/image"/><Relationship Id="rId19" Target="../media/image102.svg" Type="http://schemas.openxmlformats.org/officeDocument/2006/relationships/image"/><Relationship Id="rId2" Target="../media/image31.png" Type="http://schemas.openxmlformats.org/officeDocument/2006/relationships/image"/><Relationship Id="rId20" Target="../media/image103.png" Type="http://schemas.openxmlformats.org/officeDocument/2006/relationships/image"/><Relationship Id="rId21" Target="../media/image104.svg" Type="http://schemas.openxmlformats.org/officeDocument/2006/relationships/image"/><Relationship Id="rId22" Target="../media/image105.png" Type="http://schemas.openxmlformats.org/officeDocument/2006/relationships/image"/><Relationship Id="rId23" Target="../media/image106.svg" Type="http://schemas.openxmlformats.org/officeDocument/2006/relationships/image"/><Relationship Id="rId3" Target="../media/image3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false" rot="0">
            <a:off x="-258445" y="254448"/>
            <a:ext cx="2617987" cy="4044642"/>
          </a:xfrm>
          <a:custGeom>
            <a:avLst/>
            <a:gdLst/>
            <a:ahLst/>
            <a:cxnLst/>
            <a:rect r="r" b="b" t="t" l="l"/>
            <a:pathLst>
              <a:path h="4044642" w="2617987">
                <a:moveTo>
                  <a:pt x="0" y="0"/>
                </a:moveTo>
                <a:lnTo>
                  <a:pt x="2617987" y="0"/>
                </a:lnTo>
                <a:lnTo>
                  <a:pt x="2617987" y="4044642"/>
                </a:lnTo>
                <a:lnTo>
                  <a:pt x="0" y="4044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67286" y="254448"/>
            <a:ext cx="2676818" cy="4044642"/>
          </a:xfrm>
          <a:custGeom>
            <a:avLst/>
            <a:gdLst/>
            <a:ahLst/>
            <a:cxnLst/>
            <a:rect r="r" b="b" t="t" l="l"/>
            <a:pathLst>
              <a:path h="4044642" w="2676818">
                <a:moveTo>
                  <a:pt x="0" y="0"/>
                </a:moveTo>
                <a:lnTo>
                  <a:pt x="2676817" y="0"/>
                </a:lnTo>
                <a:lnTo>
                  <a:pt x="2676817" y="4044642"/>
                </a:lnTo>
                <a:lnTo>
                  <a:pt x="0" y="4044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251847" y="254448"/>
            <a:ext cx="2595925" cy="4044642"/>
          </a:xfrm>
          <a:custGeom>
            <a:avLst/>
            <a:gdLst/>
            <a:ahLst/>
            <a:cxnLst/>
            <a:rect r="r" b="b" t="t" l="l"/>
            <a:pathLst>
              <a:path h="4044642" w="2595925">
                <a:moveTo>
                  <a:pt x="0" y="0"/>
                </a:moveTo>
                <a:lnTo>
                  <a:pt x="2595925" y="0"/>
                </a:lnTo>
                <a:lnTo>
                  <a:pt x="2595925" y="4044642"/>
                </a:lnTo>
                <a:lnTo>
                  <a:pt x="0" y="4044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740078" y="254448"/>
            <a:ext cx="2676818" cy="4044642"/>
          </a:xfrm>
          <a:custGeom>
            <a:avLst/>
            <a:gdLst/>
            <a:ahLst/>
            <a:cxnLst/>
            <a:rect r="r" b="b" t="t" l="l"/>
            <a:pathLst>
              <a:path h="4044642" w="2676818">
                <a:moveTo>
                  <a:pt x="0" y="0"/>
                </a:moveTo>
                <a:lnTo>
                  <a:pt x="2676818" y="0"/>
                </a:lnTo>
                <a:lnTo>
                  <a:pt x="2676818" y="4044642"/>
                </a:lnTo>
                <a:lnTo>
                  <a:pt x="0" y="4044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024640" y="254448"/>
            <a:ext cx="2853311" cy="4044642"/>
          </a:xfrm>
          <a:custGeom>
            <a:avLst/>
            <a:gdLst/>
            <a:ahLst/>
            <a:cxnLst/>
            <a:rect r="r" b="b" t="t" l="l"/>
            <a:pathLst>
              <a:path h="4044642" w="2853311">
                <a:moveTo>
                  <a:pt x="0" y="0"/>
                </a:moveTo>
                <a:lnTo>
                  <a:pt x="2853311" y="0"/>
                </a:lnTo>
                <a:lnTo>
                  <a:pt x="2853311" y="4044642"/>
                </a:lnTo>
                <a:lnTo>
                  <a:pt x="0" y="40446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485695" y="289527"/>
            <a:ext cx="2762954" cy="4009563"/>
          </a:xfrm>
          <a:custGeom>
            <a:avLst/>
            <a:gdLst/>
            <a:ahLst/>
            <a:cxnLst/>
            <a:rect r="r" b="b" t="t" l="l"/>
            <a:pathLst>
              <a:path h="4009563" w="2762954">
                <a:moveTo>
                  <a:pt x="0" y="0"/>
                </a:moveTo>
                <a:lnTo>
                  <a:pt x="2762953" y="0"/>
                </a:lnTo>
                <a:lnTo>
                  <a:pt x="2762953" y="4009563"/>
                </a:lnTo>
                <a:lnTo>
                  <a:pt x="0" y="40095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5856392" y="289527"/>
            <a:ext cx="2690053" cy="4009563"/>
          </a:xfrm>
          <a:custGeom>
            <a:avLst/>
            <a:gdLst/>
            <a:ahLst/>
            <a:cxnLst/>
            <a:rect r="r" b="b" t="t" l="l"/>
            <a:pathLst>
              <a:path h="4009563" w="2690053">
                <a:moveTo>
                  <a:pt x="0" y="0"/>
                </a:moveTo>
                <a:lnTo>
                  <a:pt x="2690053" y="0"/>
                </a:lnTo>
                <a:lnTo>
                  <a:pt x="2690053" y="4009563"/>
                </a:lnTo>
                <a:lnTo>
                  <a:pt x="0" y="400956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6455516" y="254448"/>
            <a:ext cx="2676818" cy="4044642"/>
          </a:xfrm>
          <a:custGeom>
            <a:avLst/>
            <a:gdLst/>
            <a:ahLst/>
            <a:cxnLst/>
            <a:rect r="r" b="b" t="t" l="l"/>
            <a:pathLst>
              <a:path h="4044642" w="2676818">
                <a:moveTo>
                  <a:pt x="0" y="0"/>
                </a:moveTo>
                <a:lnTo>
                  <a:pt x="2676818" y="0"/>
                </a:lnTo>
                <a:lnTo>
                  <a:pt x="2676818" y="4044642"/>
                </a:lnTo>
                <a:lnTo>
                  <a:pt x="0" y="40446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040301" y="1851262"/>
            <a:ext cx="2551176" cy="4114800"/>
          </a:xfrm>
          <a:custGeom>
            <a:avLst/>
            <a:gdLst/>
            <a:ahLst/>
            <a:cxnLst/>
            <a:rect r="r" b="b" t="t" l="l"/>
            <a:pathLst>
              <a:path h="4114800" w="2551176">
                <a:moveTo>
                  <a:pt x="0" y="0"/>
                </a:moveTo>
                <a:lnTo>
                  <a:pt x="2551176" y="0"/>
                </a:lnTo>
                <a:lnTo>
                  <a:pt x="2551176"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4670539" y="1851262"/>
            <a:ext cx="2842953" cy="4114800"/>
          </a:xfrm>
          <a:custGeom>
            <a:avLst/>
            <a:gdLst/>
            <a:ahLst/>
            <a:cxnLst/>
            <a:rect r="r" b="b" t="t" l="l"/>
            <a:pathLst>
              <a:path h="4114800" w="2842953">
                <a:moveTo>
                  <a:pt x="0" y="0"/>
                </a:moveTo>
                <a:lnTo>
                  <a:pt x="2842953" y="0"/>
                </a:lnTo>
                <a:lnTo>
                  <a:pt x="2842953"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2308259" y="1851262"/>
            <a:ext cx="2835471" cy="4114800"/>
          </a:xfrm>
          <a:custGeom>
            <a:avLst/>
            <a:gdLst/>
            <a:ahLst/>
            <a:cxnLst/>
            <a:rect r="r" b="b" t="t" l="l"/>
            <a:pathLst>
              <a:path h="4114800" w="2835471">
                <a:moveTo>
                  <a:pt x="0" y="0"/>
                </a:moveTo>
                <a:lnTo>
                  <a:pt x="2835472" y="0"/>
                </a:lnTo>
                <a:lnTo>
                  <a:pt x="2835472"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0065683" y="1851262"/>
            <a:ext cx="2715768" cy="4114800"/>
          </a:xfrm>
          <a:custGeom>
            <a:avLst/>
            <a:gdLst/>
            <a:ahLst/>
            <a:cxnLst/>
            <a:rect r="r" b="b" t="t" l="l"/>
            <a:pathLst>
              <a:path h="4114800" w="2715768">
                <a:moveTo>
                  <a:pt x="0" y="0"/>
                </a:moveTo>
                <a:lnTo>
                  <a:pt x="2715768" y="0"/>
                </a:lnTo>
                <a:lnTo>
                  <a:pt x="2715768"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7778217" y="1851262"/>
            <a:ext cx="2760657" cy="4114800"/>
          </a:xfrm>
          <a:custGeom>
            <a:avLst/>
            <a:gdLst/>
            <a:ahLst/>
            <a:cxnLst/>
            <a:rect r="r" b="b" t="t" l="l"/>
            <a:pathLst>
              <a:path h="4114800" w="2760657">
                <a:moveTo>
                  <a:pt x="0" y="0"/>
                </a:moveTo>
                <a:lnTo>
                  <a:pt x="2760657" y="0"/>
                </a:lnTo>
                <a:lnTo>
                  <a:pt x="276065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5449575" y="1921420"/>
            <a:ext cx="2801834" cy="4044642"/>
          </a:xfrm>
          <a:custGeom>
            <a:avLst/>
            <a:gdLst/>
            <a:ahLst/>
            <a:cxnLst/>
            <a:rect r="r" b="b" t="t" l="l"/>
            <a:pathLst>
              <a:path h="4044642" w="2801834">
                <a:moveTo>
                  <a:pt x="0" y="0"/>
                </a:moveTo>
                <a:lnTo>
                  <a:pt x="2801834" y="0"/>
                </a:lnTo>
                <a:lnTo>
                  <a:pt x="2801834" y="4044642"/>
                </a:lnTo>
                <a:lnTo>
                  <a:pt x="0" y="404464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3069455" y="1921420"/>
            <a:ext cx="2853311" cy="4044642"/>
          </a:xfrm>
          <a:custGeom>
            <a:avLst/>
            <a:gdLst/>
            <a:ahLst/>
            <a:cxnLst/>
            <a:rect r="r" b="b" t="t" l="l"/>
            <a:pathLst>
              <a:path h="4044642" w="2853311">
                <a:moveTo>
                  <a:pt x="0" y="0"/>
                </a:moveTo>
                <a:lnTo>
                  <a:pt x="2853311" y="0"/>
                </a:lnTo>
                <a:lnTo>
                  <a:pt x="2853311" y="4044642"/>
                </a:lnTo>
                <a:lnTo>
                  <a:pt x="0" y="404464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946581" y="1851262"/>
            <a:ext cx="2596065" cy="4114800"/>
          </a:xfrm>
          <a:custGeom>
            <a:avLst/>
            <a:gdLst/>
            <a:ahLst/>
            <a:cxnLst/>
            <a:rect r="r" b="b" t="t" l="l"/>
            <a:pathLst>
              <a:path h="4114800" w="2596065">
                <a:moveTo>
                  <a:pt x="0" y="0"/>
                </a:moveTo>
                <a:lnTo>
                  <a:pt x="2596065" y="0"/>
                </a:lnTo>
                <a:lnTo>
                  <a:pt x="2596065" y="4114800"/>
                </a:lnTo>
                <a:lnTo>
                  <a:pt x="0" y="411480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303477" y="1851262"/>
            <a:ext cx="2723249" cy="4114800"/>
          </a:xfrm>
          <a:custGeom>
            <a:avLst/>
            <a:gdLst/>
            <a:ahLst/>
            <a:cxnLst/>
            <a:rect r="r" b="b" t="t" l="l"/>
            <a:pathLst>
              <a:path h="4114800" w="2723249">
                <a:moveTo>
                  <a:pt x="0" y="0"/>
                </a:moveTo>
                <a:lnTo>
                  <a:pt x="2723250" y="0"/>
                </a:lnTo>
                <a:lnTo>
                  <a:pt x="2723250" y="4114800"/>
                </a:lnTo>
                <a:lnTo>
                  <a:pt x="0" y="411480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grpSp>
        <p:nvGrpSpPr>
          <p:cNvPr name="Group 19" id="19"/>
          <p:cNvGrpSpPr/>
          <p:nvPr/>
        </p:nvGrpSpPr>
        <p:grpSpPr>
          <a:xfrm rot="0">
            <a:off x="-6726" y="5143500"/>
            <a:ext cx="18294726" cy="5143500"/>
            <a:chOff x="0" y="0"/>
            <a:chExt cx="4818364" cy="1354667"/>
          </a:xfrm>
        </p:grpSpPr>
        <p:sp>
          <p:nvSpPr>
            <p:cNvPr name="Freeform 20" id="20"/>
            <p:cNvSpPr/>
            <p:nvPr/>
          </p:nvSpPr>
          <p:spPr>
            <a:xfrm flipH="false" flipV="false" rot="0">
              <a:off x="0" y="0"/>
              <a:ext cx="4818364" cy="1354667"/>
            </a:xfrm>
            <a:custGeom>
              <a:avLst/>
              <a:gdLst/>
              <a:ahLst/>
              <a:cxnLst/>
              <a:rect r="r" b="b" t="t" l="l"/>
              <a:pathLst>
                <a:path h="1354667" w="4818364">
                  <a:moveTo>
                    <a:pt x="0" y="0"/>
                  </a:moveTo>
                  <a:lnTo>
                    <a:pt x="4818364" y="0"/>
                  </a:lnTo>
                  <a:lnTo>
                    <a:pt x="4818364" y="1354667"/>
                  </a:lnTo>
                  <a:lnTo>
                    <a:pt x="0" y="1354667"/>
                  </a:lnTo>
                  <a:close/>
                </a:path>
              </a:pathLst>
            </a:custGeom>
            <a:solidFill>
              <a:srgbClr val="253439"/>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3807109" y="6629959"/>
            <a:ext cx="10673783" cy="2335444"/>
          </a:xfrm>
          <a:prstGeom prst="rect">
            <a:avLst/>
          </a:prstGeom>
        </p:spPr>
        <p:txBody>
          <a:bodyPr anchor="t" rtlCol="false" tIns="0" lIns="0" bIns="0" rIns="0">
            <a:spAutoFit/>
          </a:bodyPr>
          <a:lstStyle/>
          <a:p>
            <a:pPr algn="ctr">
              <a:lnSpc>
                <a:spcPts val="9349"/>
              </a:lnSpc>
            </a:pPr>
            <a:r>
              <a:rPr lang="en-US" sz="6678">
                <a:solidFill>
                  <a:srgbClr val="F6F4F1"/>
                </a:solidFill>
                <a:latin typeface="Lilita One"/>
              </a:rPr>
              <a:t>WRITING ANNOUNCEMENTS</a:t>
            </a:r>
          </a:p>
          <a:p>
            <a:pPr algn="ctr">
              <a:lnSpc>
                <a:spcPts val="9349"/>
              </a:lnSpc>
              <a:spcBef>
                <a:spcPct val="0"/>
              </a:spcBef>
            </a:pPr>
            <a:r>
              <a:rPr lang="en-US" sz="6678">
                <a:solidFill>
                  <a:srgbClr val="F6F4F1"/>
                </a:solidFill>
                <a:latin typeface="Lilita One"/>
              </a:rPr>
              <a:t>&amp; PARAGRAPH WRITING</a:t>
            </a:r>
          </a:p>
        </p:txBody>
      </p:sp>
      <p:sp>
        <p:nvSpPr>
          <p:cNvPr name="TextBox 23" id="23"/>
          <p:cNvSpPr txBox="true"/>
          <p:nvPr/>
        </p:nvSpPr>
        <p:spPr>
          <a:xfrm rot="0">
            <a:off x="3996757" y="5899387"/>
            <a:ext cx="10287760" cy="547387"/>
          </a:xfrm>
          <a:prstGeom prst="rect">
            <a:avLst/>
          </a:prstGeom>
        </p:spPr>
        <p:txBody>
          <a:bodyPr anchor="t" rtlCol="false" tIns="0" lIns="0" bIns="0" rIns="0">
            <a:spAutoFit/>
          </a:bodyPr>
          <a:lstStyle/>
          <a:p>
            <a:pPr algn="ctr">
              <a:lnSpc>
                <a:spcPts val="4479"/>
              </a:lnSpc>
              <a:spcBef>
                <a:spcPct val="0"/>
              </a:spcBef>
            </a:pPr>
            <a:r>
              <a:rPr lang="en-US" sz="3199">
                <a:solidFill>
                  <a:srgbClr val="F6F4F1"/>
                </a:solidFill>
                <a:latin typeface="One Little Font"/>
              </a:rPr>
              <a:t>Presentation on</a:t>
            </a:r>
          </a:p>
        </p:txBody>
      </p:sp>
      <p:sp>
        <p:nvSpPr>
          <p:cNvPr name="TextBox 24" id="24"/>
          <p:cNvSpPr txBox="true"/>
          <p:nvPr/>
        </p:nvSpPr>
        <p:spPr>
          <a:xfrm rot="0">
            <a:off x="4014666" y="9191625"/>
            <a:ext cx="10287760" cy="547387"/>
          </a:xfrm>
          <a:prstGeom prst="rect">
            <a:avLst/>
          </a:prstGeom>
        </p:spPr>
        <p:txBody>
          <a:bodyPr anchor="t" rtlCol="false" tIns="0" lIns="0" bIns="0" rIns="0">
            <a:spAutoFit/>
          </a:bodyPr>
          <a:lstStyle/>
          <a:p>
            <a:pPr algn="ctr">
              <a:lnSpc>
                <a:spcPts val="4479"/>
              </a:lnSpc>
              <a:spcBef>
                <a:spcPct val="0"/>
              </a:spcBef>
            </a:pPr>
            <a:r>
              <a:rPr lang="en-US" sz="3199">
                <a:solidFill>
                  <a:srgbClr val="F6F4F1"/>
                </a:solidFill>
                <a:latin typeface="One Little Font"/>
              </a:rPr>
              <a:t>By Zakir Ayoub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115675">
            <a:off x="9299242" y="1665100"/>
            <a:ext cx="6457424" cy="2031154"/>
          </a:xfrm>
          <a:custGeom>
            <a:avLst/>
            <a:gdLst/>
            <a:ahLst/>
            <a:cxnLst/>
            <a:rect r="r" b="b" t="t" l="l"/>
            <a:pathLst>
              <a:path h="2031154" w="6457424">
                <a:moveTo>
                  <a:pt x="0" y="0"/>
                </a:moveTo>
                <a:lnTo>
                  <a:pt x="6457424" y="0"/>
                </a:lnTo>
                <a:lnTo>
                  <a:pt x="6457424" y="2031153"/>
                </a:lnTo>
                <a:lnTo>
                  <a:pt x="0" y="2031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884943" y="2249234"/>
            <a:ext cx="5286022" cy="787943"/>
          </a:xfrm>
          <a:prstGeom prst="rect">
            <a:avLst/>
          </a:prstGeom>
        </p:spPr>
        <p:txBody>
          <a:bodyPr anchor="t" rtlCol="false" tIns="0" lIns="0" bIns="0" rIns="0">
            <a:spAutoFit/>
          </a:bodyPr>
          <a:lstStyle/>
          <a:p>
            <a:pPr algn="ctr" marL="0" indent="0" lvl="0">
              <a:lnSpc>
                <a:spcPts val="6119"/>
              </a:lnSpc>
              <a:spcBef>
                <a:spcPct val="0"/>
              </a:spcBef>
            </a:pPr>
            <a:r>
              <a:rPr lang="en-US" sz="4707">
                <a:solidFill>
                  <a:srgbClr val="323232"/>
                </a:solidFill>
                <a:latin typeface="Edo"/>
              </a:rPr>
              <a:t>Heading / Title</a:t>
            </a:r>
          </a:p>
        </p:txBody>
      </p:sp>
      <p:sp>
        <p:nvSpPr>
          <p:cNvPr name="Freeform 4" id="4"/>
          <p:cNvSpPr/>
          <p:nvPr/>
        </p:nvSpPr>
        <p:spPr>
          <a:xfrm flipH="false" flipV="false" rot="115675">
            <a:off x="9299242" y="4127923"/>
            <a:ext cx="6457424" cy="2031154"/>
          </a:xfrm>
          <a:custGeom>
            <a:avLst/>
            <a:gdLst/>
            <a:ahLst/>
            <a:cxnLst/>
            <a:rect r="r" b="b" t="t" l="l"/>
            <a:pathLst>
              <a:path h="2031154" w="6457424">
                <a:moveTo>
                  <a:pt x="0" y="0"/>
                </a:moveTo>
                <a:lnTo>
                  <a:pt x="6457424" y="0"/>
                </a:lnTo>
                <a:lnTo>
                  <a:pt x="6457424" y="2031154"/>
                </a:lnTo>
                <a:lnTo>
                  <a:pt x="0" y="2031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884943" y="4712058"/>
            <a:ext cx="5286022" cy="787943"/>
          </a:xfrm>
          <a:prstGeom prst="rect">
            <a:avLst/>
          </a:prstGeom>
        </p:spPr>
        <p:txBody>
          <a:bodyPr anchor="t" rtlCol="false" tIns="0" lIns="0" bIns="0" rIns="0">
            <a:spAutoFit/>
          </a:bodyPr>
          <a:lstStyle/>
          <a:p>
            <a:pPr algn="ctr" marL="0" indent="0" lvl="0">
              <a:lnSpc>
                <a:spcPts val="6119"/>
              </a:lnSpc>
              <a:spcBef>
                <a:spcPct val="0"/>
              </a:spcBef>
            </a:pPr>
            <a:r>
              <a:rPr lang="en-US" sz="4707">
                <a:solidFill>
                  <a:srgbClr val="323232"/>
                </a:solidFill>
                <a:latin typeface="Edo"/>
              </a:rPr>
              <a:t>Main body</a:t>
            </a:r>
          </a:p>
        </p:txBody>
      </p:sp>
      <p:sp>
        <p:nvSpPr>
          <p:cNvPr name="Freeform 6" id="6"/>
          <p:cNvSpPr/>
          <p:nvPr/>
        </p:nvSpPr>
        <p:spPr>
          <a:xfrm flipH="false" flipV="false" rot="115675">
            <a:off x="9299242" y="6590747"/>
            <a:ext cx="6457424" cy="2031154"/>
          </a:xfrm>
          <a:custGeom>
            <a:avLst/>
            <a:gdLst/>
            <a:ahLst/>
            <a:cxnLst/>
            <a:rect r="r" b="b" t="t" l="l"/>
            <a:pathLst>
              <a:path h="2031154" w="6457424">
                <a:moveTo>
                  <a:pt x="0" y="0"/>
                </a:moveTo>
                <a:lnTo>
                  <a:pt x="6457424" y="0"/>
                </a:lnTo>
                <a:lnTo>
                  <a:pt x="6457424" y="2031153"/>
                </a:lnTo>
                <a:lnTo>
                  <a:pt x="0" y="2031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9884943" y="7174881"/>
            <a:ext cx="5286022" cy="787943"/>
          </a:xfrm>
          <a:prstGeom prst="rect">
            <a:avLst/>
          </a:prstGeom>
        </p:spPr>
        <p:txBody>
          <a:bodyPr anchor="t" rtlCol="false" tIns="0" lIns="0" bIns="0" rIns="0">
            <a:spAutoFit/>
          </a:bodyPr>
          <a:lstStyle/>
          <a:p>
            <a:pPr algn="ctr" marL="0" indent="0" lvl="0">
              <a:lnSpc>
                <a:spcPts val="6119"/>
              </a:lnSpc>
              <a:spcBef>
                <a:spcPct val="0"/>
              </a:spcBef>
            </a:pPr>
            <a:r>
              <a:rPr lang="en-US" sz="4707">
                <a:solidFill>
                  <a:srgbClr val="323232"/>
                </a:solidFill>
                <a:latin typeface="Edo"/>
              </a:rPr>
              <a:t>Conclusion</a:t>
            </a:r>
          </a:p>
        </p:txBody>
      </p:sp>
      <p:grpSp>
        <p:nvGrpSpPr>
          <p:cNvPr name="Group 8" id="8"/>
          <p:cNvGrpSpPr/>
          <p:nvPr/>
        </p:nvGrpSpPr>
        <p:grpSpPr>
          <a:xfrm rot="0">
            <a:off x="8221350" y="2530807"/>
            <a:ext cx="1176341" cy="5225385"/>
            <a:chOff x="0" y="0"/>
            <a:chExt cx="1568455" cy="6967180"/>
          </a:xfrm>
        </p:grpSpPr>
        <p:sp>
          <p:nvSpPr>
            <p:cNvPr name="Freeform 9" id="9"/>
            <p:cNvSpPr/>
            <p:nvPr/>
          </p:nvSpPr>
          <p:spPr>
            <a:xfrm flipH="false" flipV="true" rot="-5626396">
              <a:off x="-742737" y="883523"/>
              <a:ext cx="3053930" cy="1370451"/>
            </a:xfrm>
            <a:custGeom>
              <a:avLst/>
              <a:gdLst/>
              <a:ahLst/>
              <a:cxnLst/>
              <a:rect r="r" b="b" t="t" l="l"/>
              <a:pathLst>
                <a:path h="1370451" w="3053930">
                  <a:moveTo>
                    <a:pt x="0" y="1370451"/>
                  </a:moveTo>
                  <a:lnTo>
                    <a:pt x="3053929" y="1370451"/>
                  </a:lnTo>
                  <a:lnTo>
                    <a:pt x="3053929" y="0"/>
                  </a:lnTo>
                  <a:lnTo>
                    <a:pt x="0" y="0"/>
                  </a:lnTo>
                  <a:lnTo>
                    <a:pt x="0" y="137045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true" rot="-5626396">
              <a:off x="-742737" y="4713206"/>
              <a:ext cx="3053930" cy="1370451"/>
            </a:xfrm>
            <a:custGeom>
              <a:avLst/>
              <a:gdLst/>
              <a:ahLst/>
              <a:cxnLst/>
              <a:rect r="r" b="b" t="t" l="l"/>
              <a:pathLst>
                <a:path h="1370451" w="3053930">
                  <a:moveTo>
                    <a:pt x="0" y="1370451"/>
                  </a:moveTo>
                  <a:lnTo>
                    <a:pt x="3053929" y="1370451"/>
                  </a:lnTo>
                  <a:lnTo>
                    <a:pt x="3053929" y="0"/>
                  </a:lnTo>
                  <a:lnTo>
                    <a:pt x="0" y="0"/>
                  </a:lnTo>
                  <a:lnTo>
                    <a:pt x="0" y="137045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1" id="11"/>
          <p:cNvSpPr txBox="true"/>
          <p:nvPr/>
        </p:nvSpPr>
        <p:spPr>
          <a:xfrm rot="0">
            <a:off x="2000538" y="2524361"/>
            <a:ext cx="5027377" cy="2282947"/>
          </a:xfrm>
          <a:prstGeom prst="rect">
            <a:avLst/>
          </a:prstGeom>
        </p:spPr>
        <p:txBody>
          <a:bodyPr anchor="t" rtlCol="false" tIns="0" lIns="0" bIns="0" rIns="0">
            <a:spAutoFit/>
          </a:bodyPr>
          <a:lstStyle/>
          <a:p>
            <a:pPr>
              <a:lnSpc>
                <a:spcPts val="5452"/>
              </a:lnSpc>
            </a:pPr>
            <a:r>
              <a:rPr lang="en-US" sz="5800">
                <a:solidFill>
                  <a:srgbClr val="FFFFFF"/>
                </a:solidFill>
                <a:latin typeface="Edo"/>
              </a:rPr>
              <a:t>ANNOUNCEMENT</a:t>
            </a:r>
          </a:p>
          <a:p>
            <a:pPr algn="l" marL="0" indent="0" lvl="0">
              <a:lnSpc>
                <a:spcPts val="11185"/>
              </a:lnSpc>
            </a:pPr>
            <a:r>
              <a:rPr lang="en-US" sz="11899">
                <a:solidFill>
                  <a:srgbClr val="FFFFFF"/>
                </a:solidFill>
                <a:latin typeface="Edo"/>
              </a:rPr>
              <a:t>FORMAT</a:t>
            </a:r>
          </a:p>
        </p:txBody>
      </p:sp>
      <p:sp>
        <p:nvSpPr>
          <p:cNvPr name="Freeform 12" id="12"/>
          <p:cNvSpPr/>
          <p:nvPr/>
        </p:nvSpPr>
        <p:spPr>
          <a:xfrm flipH="false" flipV="false" rot="0">
            <a:off x="895976" y="5500001"/>
            <a:ext cx="6722281" cy="3806491"/>
          </a:xfrm>
          <a:custGeom>
            <a:avLst/>
            <a:gdLst/>
            <a:ahLst/>
            <a:cxnLst/>
            <a:rect r="r" b="b" t="t" l="l"/>
            <a:pathLst>
              <a:path h="3806491" w="6722281">
                <a:moveTo>
                  <a:pt x="0" y="0"/>
                </a:moveTo>
                <a:lnTo>
                  <a:pt x="6722280" y="0"/>
                </a:lnTo>
                <a:lnTo>
                  <a:pt x="6722280" y="3806491"/>
                </a:lnTo>
                <a:lnTo>
                  <a:pt x="0" y="38064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216599" y="5640328"/>
            <a:ext cx="4081034" cy="3806491"/>
          </a:xfrm>
          <a:custGeom>
            <a:avLst/>
            <a:gdLst/>
            <a:ahLst/>
            <a:cxnLst/>
            <a:rect r="r" b="b" t="t" l="l"/>
            <a:pathLst>
              <a:path h="3806491" w="4081034">
                <a:moveTo>
                  <a:pt x="0" y="0"/>
                </a:moveTo>
                <a:lnTo>
                  <a:pt x="4081034" y="0"/>
                </a:lnTo>
                <a:lnTo>
                  <a:pt x="4081034" y="3806491"/>
                </a:lnTo>
                <a:lnTo>
                  <a:pt x="0" y="38064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028700" y="1028700"/>
            <a:ext cx="1082370" cy="1101649"/>
          </a:xfrm>
          <a:custGeom>
            <a:avLst/>
            <a:gdLst/>
            <a:ahLst/>
            <a:cxnLst/>
            <a:rect r="r" b="b" t="t" l="l"/>
            <a:pathLst>
              <a:path h="1101649" w="1082370">
                <a:moveTo>
                  <a:pt x="0" y="0"/>
                </a:moveTo>
                <a:lnTo>
                  <a:pt x="1082370" y="0"/>
                </a:lnTo>
                <a:lnTo>
                  <a:pt x="1082370" y="1101649"/>
                </a:lnTo>
                <a:lnTo>
                  <a:pt x="0" y="11016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249502" y="1087692"/>
            <a:ext cx="640766" cy="810838"/>
          </a:xfrm>
          <a:prstGeom prst="rect">
            <a:avLst/>
          </a:prstGeom>
        </p:spPr>
        <p:txBody>
          <a:bodyPr anchor="t" rtlCol="false" tIns="0" lIns="0" bIns="0" rIns="0">
            <a:spAutoFit/>
          </a:bodyPr>
          <a:lstStyle/>
          <a:p>
            <a:pPr algn="ctr">
              <a:lnSpc>
                <a:spcPts val="6642"/>
              </a:lnSpc>
            </a:pPr>
            <a:r>
              <a:rPr lang="en-US" sz="4230">
                <a:solidFill>
                  <a:srgbClr val="FFFFFF"/>
                </a:solidFill>
                <a:latin typeface="Edo"/>
              </a:rPr>
              <a:t>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8FD7F"/>
        </a:solidFill>
      </p:bgPr>
    </p:bg>
    <p:spTree>
      <p:nvGrpSpPr>
        <p:cNvPr id="1" name=""/>
        <p:cNvGrpSpPr/>
        <p:nvPr/>
      </p:nvGrpSpPr>
      <p:grpSpPr>
        <a:xfrm>
          <a:off x="0" y="0"/>
          <a:ext cx="0" cy="0"/>
          <a:chOff x="0" y="0"/>
          <a:chExt cx="0" cy="0"/>
        </a:xfrm>
      </p:grpSpPr>
      <p:sp>
        <p:nvSpPr>
          <p:cNvPr name="Freeform 2" id="2"/>
          <p:cNvSpPr/>
          <p:nvPr/>
        </p:nvSpPr>
        <p:spPr>
          <a:xfrm flipH="false" flipV="false" rot="115675">
            <a:off x="1511242" y="598496"/>
            <a:ext cx="6457424" cy="2031154"/>
          </a:xfrm>
          <a:custGeom>
            <a:avLst/>
            <a:gdLst/>
            <a:ahLst/>
            <a:cxnLst/>
            <a:rect r="r" b="b" t="t" l="l"/>
            <a:pathLst>
              <a:path h="2031154" w="6457424">
                <a:moveTo>
                  <a:pt x="0" y="0"/>
                </a:moveTo>
                <a:lnTo>
                  <a:pt x="6457424" y="0"/>
                </a:lnTo>
                <a:lnTo>
                  <a:pt x="6457424" y="2031153"/>
                </a:lnTo>
                <a:lnTo>
                  <a:pt x="0" y="2031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626396">
            <a:off x="-123703" y="2126846"/>
            <a:ext cx="2290447" cy="1027838"/>
          </a:xfrm>
          <a:custGeom>
            <a:avLst/>
            <a:gdLst/>
            <a:ahLst/>
            <a:cxnLst/>
            <a:rect r="r" b="b" t="t" l="l"/>
            <a:pathLst>
              <a:path h="1027838" w="2290447">
                <a:moveTo>
                  <a:pt x="0" y="1027838"/>
                </a:moveTo>
                <a:lnTo>
                  <a:pt x="2290447" y="1027838"/>
                </a:lnTo>
                <a:lnTo>
                  <a:pt x="2290447" y="0"/>
                </a:lnTo>
                <a:lnTo>
                  <a:pt x="0" y="0"/>
                </a:lnTo>
                <a:lnTo>
                  <a:pt x="0" y="102783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21043" y="2737696"/>
            <a:ext cx="8685097" cy="6969791"/>
          </a:xfrm>
          <a:custGeom>
            <a:avLst/>
            <a:gdLst/>
            <a:ahLst/>
            <a:cxnLst/>
            <a:rect r="r" b="b" t="t" l="l"/>
            <a:pathLst>
              <a:path h="6969791" w="8685097">
                <a:moveTo>
                  <a:pt x="0" y="0"/>
                </a:moveTo>
                <a:lnTo>
                  <a:pt x="8685097" y="0"/>
                </a:lnTo>
                <a:lnTo>
                  <a:pt x="8685097" y="6969790"/>
                </a:lnTo>
                <a:lnTo>
                  <a:pt x="0" y="6969790"/>
                </a:lnTo>
                <a:lnTo>
                  <a:pt x="0" y="0"/>
                </a:lnTo>
                <a:close/>
              </a:path>
            </a:pathLst>
          </a:custGeom>
          <a:blipFill>
            <a:blip r:embed="rId6"/>
            <a:stretch>
              <a:fillRect l="0" t="0" r="0" b="0"/>
            </a:stretch>
          </a:blipFill>
        </p:spPr>
      </p:sp>
      <p:sp>
        <p:nvSpPr>
          <p:cNvPr name="TextBox 5" id="5"/>
          <p:cNvSpPr txBox="true"/>
          <p:nvPr/>
        </p:nvSpPr>
        <p:spPr>
          <a:xfrm rot="0">
            <a:off x="2096943" y="1182630"/>
            <a:ext cx="5286022" cy="787943"/>
          </a:xfrm>
          <a:prstGeom prst="rect">
            <a:avLst/>
          </a:prstGeom>
        </p:spPr>
        <p:txBody>
          <a:bodyPr anchor="t" rtlCol="false" tIns="0" lIns="0" bIns="0" rIns="0">
            <a:spAutoFit/>
          </a:bodyPr>
          <a:lstStyle/>
          <a:p>
            <a:pPr algn="ctr" marL="0" indent="0" lvl="0">
              <a:lnSpc>
                <a:spcPts val="6119"/>
              </a:lnSpc>
              <a:spcBef>
                <a:spcPct val="0"/>
              </a:spcBef>
            </a:pPr>
            <a:r>
              <a:rPr lang="en-US" sz="4707">
                <a:solidFill>
                  <a:srgbClr val="323232"/>
                </a:solidFill>
                <a:latin typeface="Edo"/>
              </a:rPr>
              <a:t>Heading / Title</a:t>
            </a:r>
          </a:p>
        </p:txBody>
      </p:sp>
      <p:sp>
        <p:nvSpPr>
          <p:cNvPr name="TextBox 6" id="6"/>
          <p:cNvSpPr txBox="true"/>
          <p:nvPr/>
        </p:nvSpPr>
        <p:spPr>
          <a:xfrm rot="0">
            <a:off x="1609691" y="3667125"/>
            <a:ext cx="6879466" cy="2270125"/>
          </a:xfrm>
          <a:prstGeom prst="rect">
            <a:avLst/>
          </a:prstGeom>
        </p:spPr>
        <p:txBody>
          <a:bodyPr anchor="t" rtlCol="false" tIns="0" lIns="0" bIns="0" rIns="0">
            <a:spAutoFit/>
          </a:bodyPr>
          <a:lstStyle/>
          <a:p>
            <a:pPr marL="0" indent="0" lvl="0">
              <a:lnSpc>
                <a:spcPts val="4550"/>
              </a:lnSpc>
              <a:spcBef>
                <a:spcPct val="0"/>
              </a:spcBef>
            </a:pPr>
            <a:r>
              <a:rPr lang="en-US" sz="3500">
                <a:solidFill>
                  <a:srgbClr val="323232"/>
                </a:solidFill>
                <a:latin typeface="Source Sans Pro"/>
              </a:rPr>
              <a:t>Start with a clear and attention-grabbing headline that summarizes the key message of the announcement.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8FD7F"/>
        </a:solidFill>
      </p:bgPr>
    </p:bg>
    <p:spTree>
      <p:nvGrpSpPr>
        <p:cNvPr id="1" name=""/>
        <p:cNvGrpSpPr/>
        <p:nvPr/>
      </p:nvGrpSpPr>
      <p:grpSpPr>
        <a:xfrm>
          <a:off x="0" y="0"/>
          <a:ext cx="0" cy="0"/>
          <a:chOff x="0" y="0"/>
          <a:chExt cx="0" cy="0"/>
        </a:xfrm>
      </p:grpSpPr>
      <p:sp>
        <p:nvSpPr>
          <p:cNvPr name="Freeform 2" id="2"/>
          <p:cNvSpPr/>
          <p:nvPr/>
        </p:nvSpPr>
        <p:spPr>
          <a:xfrm flipH="false" flipV="false" rot="115675">
            <a:off x="1511242" y="598496"/>
            <a:ext cx="6457424" cy="2031154"/>
          </a:xfrm>
          <a:custGeom>
            <a:avLst/>
            <a:gdLst/>
            <a:ahLst/>
            <a:cxnLst/>
            <a:rect r="r" b="b" t="t" l="l"/>
            <a:pathLst>
              <a:path h="2031154" w="6457424">
                <a:moveTo>
                  <a:pt x="0" y="0"/>
                </a:moveTo>
                <a:lnTo>
                  <a:pt x="6457424" y="0"/>
                </a:lnTo>
                <a:lnTo>
                  <a:pt x="6457424" y="2031153"/>
                </a:lnTo>
                <a:lnTo>
                  <a:pt x="0" y="2031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626396">
            <a:off x="-123703" y="2126846"/>
            <a:ext cx="2290447" cy="1027838"/>
          </a:xfrm>
          <a:custGeom>
            <a:avLst/>
            <a:gdLst/>
            <a:ahLst/>
            <a:cxnLst/>
            <a:rect r="r" b="b" t="t" l="l"/>
            <a:pathLst>
              <a:path h="1027838" w="2290447">
                <a:moveTo>
                  <a:pt x="0" y="1027838"/>
                </a:moveTo>
                <a:lnTo>
                  <a:pt x="2290447" y="1027838"/>
                </a:lnTo>
                <a:lnTo>
                  <a:pt x="2290447" y="0"/>
                </a:lnTo>
                <a:lnTo>
                  <a:pt x="0" y="0"/>
                </a:lnTo>
                <a:lnTo>
                  <a:pt x="0" y="102783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096943" y="1182630"/>
            <a:ext cx="5286022" cy="787943"/>
          </a:xfrm>
          <a:prstGeom prst="rect">
            <a:avLst/>
          </a:prstGeom>
        </p:spPr>
        <p:txBody>
          <a:bodyPr anchor="t" rtlCol="false" tIns="0" lIns="0" bIns="0" rIns="0">
            <a:spAutoFit/>
          </a:bodyPr>
          <a:lstStyle/>
          <a:p>
            <a:pPr algn="ctr" marL="0" indent="0" lvl="0">
              <a:lnSpc>
                <a:spcPts val="6119"/>
              </a:lnSpc>
              <a:spcBef>
                <a:spcPct val="0"/>
              </a:spcBef>
            </a:pPr>
            <a:r>
              <a:rPr lang="en-US" sz="4707">
                <a:solidFill>
                  <a:srgbClr val="323232"/>
                </a:solidFill>
                <a:latin typeface="Edo"/>
              </a:rPr>
              <a:t>Body </a:t>
            </a:r>
          </a:p>
        </p:txBody>
      </p:sp>
      <p:sp>
        <p:nvSpPr>
          <p:cNvPr name="TextBox 5" id="5"/>
          <p:cNvSpPr txBox="true"/>
          <p:nvPr/>
        </p:nvSpPr>
        <p:spPr>
          <a:xfrm rot="0">
            <a:off x="1818243" y="3231423"/>
            <a:ext cx="16041773" cy="7168515"/>
          </a:xfrm>
          <a:prstGeom prst="rect">
            <a:avLst/>
          </a:prstGeom>
        </p:spPr>
        <p:txBody>
          <a:bodyPr anchor="t" rtlCol="false" tIns="0" lIns="0" bIns="0" rIns="0">
            <a:spAutoFit/>
          </a:bodyPr>
          <a:lstStyle/>
          <a:p>
            <a:pPr>
              <a:lnSpc>
                <a:spcPts val="4290"/>
              </a:lnSpc>
            </a:pPr>
            <a:r>
              <a:rPr lang="en-US" sz="3300">
                <a:solidFill>
                  <a:srgbClr val="323232"/>
                </a:solidFill>
                <a:latin typeface="Source Sans Pro"/>
              </a:rPr>
              <a:t>This is the main content of your announcement. Customize it based on your specific announcement type:</a:t>
            </a:r>
          </a:p>
          <a:p>
            <a:pPr>
              <a:lnSpc>
                <a:spcPts val="4290"/>
              </a:lnSpc>
            </a:pPr>
          </a:p>
          <a:p>
            <a:pPr>
              <a:lnSpc>
                <a:spcPts val="4809"/>
              </a:lnSpc>
            </a:pPr>
            <a:r>
              <a:rPr lang="en-US" sz="3699">
                <a:solidFill>
                  <a:srgbClr val="323232"/>
                </a:solidFill>
                <a:latin typeface="Source Sans Pro Bold"/>
              </a:rPr>
              <a:t>a. Informational Announcement:</a:t>
            </a:r>
          </a:p>
          <a:p>
            <a:pPr>
              <a:lnSpc>
                <a:spcPts val="4809"/>
              </a:lnSpc>
            </a:pPr>
          </a:p>
          <a:p>
            <a:pPr marL="712472" indent="-356236" lvl="1">
              <a:lnSpc>
                <a:spcPts val="4290"/>
              </a:lnSpc>
              <a:buFont typeface="Arial"/>
              <a:buChar char="•"/>
            </a:pPr>
            <a:r>
              <a:rPr lang="en-US" sz="3300">
                <a:solidFill>
                  <a:srgbClr val="323232"/>
                </a:solidFill>
                <a:latin typeface="Source Sans Pro Bold"/>
              </a:rPr>
              <a:t>Introduction/Opening Paragraph</a:t>
            </a:r>
            <a:r>
              <a:rPr lang="en-US" sz="3300">
                <a:solidFill>
                  <a:srgbClr val="323232"/>
                </a:solidFill>
                <a:latin typeface="Source Sans Pro"/>
              </a:rPr>
              <a:t>: Provide context and answer essential questions (who, what, when, where, why).</a:t>
            </a:r>
          </a:p>
          <a:p>
            <a:pPr marL="712472" indent="-356236" lvl="1">
              <a:lnSpc>
                <a:spcPts val="4290"/>
              </a:lnSpc>
              <a:buFont typeface="Arial"/>
              <a:buChar char="•"/>
            </a:pPr>
            <a:r>
              <a:rPr lang="en-US" sz="3300">
                <a:solidFill>
                  <a:srgbClr val="323232"/>
                </a:solidFill>
                <a:latin typeface="Source Sans Pro Bold"/>
              </a:rPr>
              <a:t>Main Details</a:t>
            </a:r>
            <a:r>
              <a:rPr lang="en-US" sz="3300">
                <a:solidFill>
                  <a:srgbClr val="323232"/>
                </a:solidFill>
                <a:latin typeface="Source Sans Pro"/>
              </a:rPr>
              <a:t>: Present the key information concisely, using paragraphs or bullet points.</a:t>
            </a:r>
          </a:p>
          <a:p>
            <a:pPr marL="712472" indent="-356236" lvl="1">
              <a:lnSpc>
                <a:spcPts val="4290"/>
              </a:lnSpc>
              <a:buFont typeface="Arial"/>
              <a:buChar char="•"/>
            </a:pPr>
            <a:r>
              <a:rPr lang="en-US" sz="3300">
                <a:solidFill>
                  <a:srgbClr val="323232"/>
                </a:solidFill>
                <a:latin typeface="Source Sans Pro Bold"/>
              </a:rPr>
              <a:t>Additional Information/Details</a:t>
            </a:r>
            <a:r>
              <a:rPr lang="en-US" sz="3300">
                <a:solidFill>
                  <a:srgbClr val="323232"/>
                </a:solidFill>
                <a:latin typeface="Source Sans Pro"/>
              </a:rPr>
              <a:t>: Include any relevant details, such as contact information, resources, or links.</a:t>
            </a:r>
          </a:p>
          <a:p>
            <a:pPr marL="712472" indent="-356236" lvl="1">
              <a:lnSpc>
                <a:spcPts val="4290"/>
              </a:lnSpc>
              <a:buFont typeface="Arial"/>
              <a:buChar char="•"/>
            </a:pPr>
            <a:r>
              <a:rPr lang="en-US" sz="3300">
                <a:solidFill>
                  <a:srgbClr val="323232"/>
                </a:solidFill>
                <a:latin typeface="Source Sans Pro Bold"/>
              </a:rPr>
              <a:t>Call to Action (if applicable)</a:t>
            </a:r>
            <a:r>
              <a:rPr lang="en-US" sz="3300">
                <a:solidFill>
                  <a:srgbClr val="323232"/>
                </a:solidFill>
                <a:latin typeface="Source Sans Pro"/>
              </a:rPr>
              <a:t>: Clearly state any desired actions the recipient should take.</a:t>
            </a:r>
          </a:p>
          <a:p>
            <a:pPr marL="0" indent="0" lvl="0">
              <a:lnSpc>
                <a:spcPts val="429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8FD7F"/>
        </a:solidFill>
      </p:bgPr>
    </p:bg>
    <p:spTree>
      <p:nvGrpSpPr>
        <p:cNvPr id="1" name=""/>
        <p:cNvGrpSpPr/>
        <p:nvPr/>
      </p:nvGrpSpPr>
      <p:grpSpPr>
        <a:xfrm>
          <a:off x="0" y="0"/>
          <a:ext cx="0" cy="0"/>
          <a:chOff x="0" y="0"/>
          <a:chExt cx="0" cy="0"/>
        </a:xfrm>
      </p:grpSpPr>
      <p:sp>
        <p:nvSpPr>
          <p:cNvPr name="Freeform 2" id="2"/>
          <p:cNvSpPr/>
          <p:nvPr/>
        </p:nvSpPr>
        <p:spPr>
          <a:xfrm flipH="false" flipV="false" rot="115675">
            <a:off x="1511242" y="598496"/>
            <a:ext cx="6457424" cy="2031154"/>
          </a:xfrm>
          <a:custGeom>
            <a:avLst/>
            <a:gdLst/>
            <a:ahLst/>
            <a:cxnLst/>
            <a:rect r="r" b="b" t="t" l="l"/>
            <a:pathLst>
              <a:path h="2031154" w="6457424">
                <a:moveTo>
                  <a:pt x="0" y="0"/>
                </a:moveTo>
                <a:lnTo>
                  <a:pt x="6457424" y="0"/>
                </a:lnTo>
                <a:lnTo>
                  <a:pt x="6457424" y="2031153"/>
                </a:lnTo>
                <a:lnTo>
                  <a:pt x="0" y="2031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626396">
            <a:off x="-123703" y="2126846"/>
            <a:ext cx="2290447" cy="1027838"/>
          </a:xfrm>
          <a:custGeom>
            <a:avLst/>
            <a:gdLst/>
            <a:ahLst/>
            <a:cxnLst/>
            <a:rect r="r" b="b" t="t" l="l"/>
            <a:pathLst>
              <a:path h="1027838" w="2290447">
                <a:moveTo>
                  <a:pt x="0" y="1027838"/>
                </a:moveTo>
                <a:lnTo>
                  <a:pt x="2290447" y="1027838"/>
                </a:lnTo>
                <a:lnTo>
                  <a:pt x="2290447" y="0"/>
                </a:lnTo>
                <a:lnTo>
                  <a:pt x="0" y="0"/>
                </a:lnTo>
                <a:lnTo>
                  <a:pt x="0" y="102783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096943" y="1182630"/>
            <a:ext cx="5286022" cy="787943"/>
          </a:xfrm>
          <a:prstGeom prst="rect">
            <a:avLst/>
          </a:prstGeom>
        </p:spPr>
        <p:txBody>
          <a:bodyPr anchor="t" rtlCol="false" tIns="0" lIns="0" bIns="0" rIns="0">
            <a:spAutoFit/>
          </a:bodyPr>
          <a:lstStyle/>
          <a:p>
            <a:pPr algn="ctr" marL="0" indent="0" lvl="0">
              <a:lnSpc>
                <a:spcPts val="6119"/>
              </a:lnSpc>
              <a:spcBef>
                <a:spcPct val="0"/>
              </a:spcBef>
            </a:pPr>
            <a:r>
              <a:rPr lang="en-US" sz="4707">
                <a:solidFill>
                  <a:srgbClr val="323232"/>
                </a:solidFill>
                <a:latin typeface="Edo"/>
              </a:rPr>
              <a:t>Body </a:t>
            </a:r>
          </a:p>
        </p:txBody>
      </p:sp>
      <p:sp>
        <p:nvSpPr>
          <p:cNvPr name="TextBox 5" id="5"/>
          <p:cNvSpPr txBox="true"/>
          <p:nvPr/>
        </p:nvSpPr>
        <p:spPr>
          <a:xfrm rot="0">
            <a:off x="1818243" y="3231423"/>
            <a:ext cx="15813633" cy="6824345"/>
          </a:xfrm>
          <a:prstGeom prst="rect">
            <a:avLst/>
          </a:prstGeom>
        </p:spPr>
        <p:txBody>
          <a:bodyPr anchor="t" rtlCol="false" tIns="0" lIns="0" bIns="0" rIns="0">
            <a:spAutoFit/>
          </a:bodyPr>
          <a:lstStyle/>
          <a:p>
            <a:pPr>
              <a:lnSpc>
                <a:spcPts val="4290"/>
              </a:lnSpc>
            </a:pPr>
            <a:r>
              <a:rPr lang="en-US" sz="3300">
                <a:solidFill>
                  <a:srgbClr val="323232"/>
                </a:solidFill>
                <a:latin typeface="Source Sans Pro"/>
              </a:rPr>
              <a:t>This is the main content of your announcement. Customize it based on your specific announcement type:</a:t>
            </a:r>
          </a:p>
          <a:p>
            <a:pPr>
              <a:lnSpc>
                <a:spcPts val="4290"/>
              </a:lnSpc>
            </a:pPr>
          </a:p>
          <a:p>
            <a:pPr>
              <a:lnSpc>
                <a:spcPts val="4809"/>
              </a:lnSpc>
            </a:pPr>
            <a:r>
              <a:rPr lang="en-US" sz="3699">
                <a:solidFill>
                  <a:srgbClr val="323232"/>
                </a:solidFill>
                <a:latin typeface="Source Sans Pro Bold"/>
              </a:rPr>
              <a:t>b. Promotional Announcement:</a:t>
            </a:r>
          </a:p>
          <a:p>
            <a:pPr>
              <a:lnSpc>
                <a:spcPts val="4809"/>
              </a:lnSpc>
            </a:pPr>
          </a:p>
          <a:p>
            <a:pPr marL="755651" indent="-377825" lvl="1">
              <a:lnSpc>
                <a:spcPts val="4550"/>
              </a:lnSpc>
              <a:buFont typeface="Arial"/>
              <a:buChar char="•"/>
            </a:pPr>
            <a:r>
              <a:rPr lang="en-US" sz="3500">
                <a:solidFill>
                  <a:srgbClr val="323232"/>
                </a:solidFill>
                <a:latin typeface="Source Sans Pro Bold"/>
              </a:rPr>
              <a:t>Introduction/Opening Paragraph: </a:t>
            </a:r>
            <a:r>
              <a:rPr lang="en-US" sz="3500">
                <a:solidFill>
                  <a:srgbClr val="323232"/>
                </a:solidFill>
                <a:latin typeface="Source Sans Pro"/>
              </a:rPr>
              <a:t>Create excitement and intrigue about the offer, event, or product.</a:t>
            </a:r>
          </a:p>
          <a:p>
            <a:pPr marL="755651" indent="-377825" lvl="1">
              <a:lnSpc>
                <a:spcPts val="4550"/>
              </a:lnSpc>
              <a:buFont typeface="Arial"/>
              <a:buChar char="•"/>
            </a:pPr>
            <a:r>
              <a:rPr lang="en-US" sz="3500">
                <a:solidFill>
                  <a:srgbClr val="323232"/>
                </a:solidFill>
                <a:latin typeface="Source Sans Pro Bold"/>
              </a:rPr>
              <a:t>Main Details:</a:t>
            </a:r>
            <a:r>
              <a:rPr lang="en-US" sz="3500">
                <a:solidFill>
                  <a:srgbClr val="323232"/>
                </a:solidFill>
                <a:latin typeface="Source Sans Pro"/>
              </a:rPr>
              <a:t> Highlight the key features or benefits.</a:t>
            </a:r>
          </a:p>
          <a:p>
            <a:pPr marL="755651" indent="-377825" lvl="1">
              <a:lnSpc>
                <a:spcPts val="4550"/>
              </a:lnSpc>
              <a:buFont typeface="Arial"/>
              <a:buChar char="•"/>
            </a:pPr>
            <a:r>
              <a:rPr lang="en-US" sz="3500">
                <a:solidFill>
                  <a:srgbClr val="323232"/>
                </a:solidFill>
                <a:latin typeface="Source Sans Pro Bold"/>
              </a:rPr>
              <a:t>Promotional Details:</a:t>
            </a:r>
            <a:r>
              <a:rPr lang="en-US" sz="3500">
                <a:solidFill>
                  <a:srgbClr val="323232"/>
                </a:solidFill>
                <a:latin typeface="Source Sans Pro"/>
              </a:rPr>
              <a:t> Provide specifics on discounts, dates, and how to participate.</a:t>
            </a:r>
          </a:p>
          <a:p>
            <a:pPr marL="755651" indent="-377825" lvl="1">
              <a:lnSpc>
                <a:spcPts val="4550"/>
              </a:lnSpc>
              <a:buFont typeface="Arial"/>
              <a:buChar char="•"/>
            </a:pPr>
            <a:r>
              <a:rPr lang="en-US" sz="3500">
                <a:solidFill>
                  <a:srgbClr val="323232"/>
                </a:solidFill>
                <a:latin typeface="Source Sans Pro Bold"/>
              </a:rPr>
              <a:t>Call to Action:</a:t>
            </a:r>
            <a:r>
              <a:rPr lang="en-US" sz="3500">
                <a:solidFill>
                  <a:srgbClr val="323232"/>
                </a:solidFill>
                <a:latin typeface="Source Sans Pro"/>
              </a:rPr>
              <a:t> Clearly instruct the reader on how to take advantage of the promotion.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8FD7F"/>
        </a:solidFill>
      </p:bgPr>
    </p:bg>
    <p:spTree>
      <p:nvGrpSpPr>
        <p:cNvPr id="1" name=""/>
        <p:cNvGrpSpPr/>
        <p:nvPr/>
      </p:nvGrpSpPr>
      <p:grpSpPr>
        <a:xfrm>
          <a:off x="0" y="0"/>
          <a:ext cx="0" cy="0"/>
          <a:chOff x="0" y="0"/>
          <a:chExt cx="0" cy="0"/>
        </a:xfrm>
      </p:grpSpPr>
      <p:sp>
        <p:nvSpPr>
          <p:cNvPr name="Freeform 2" id="2"/>
          <p:cNvSpPr/>
          <p:nvPr/>
        </p:nvSpPr>
        <p:spPr>
          <a:xfrm flipH="false" flipV="false" rot="115675">
            <a:off x="1511242" y="598496"/>
            <a:ext cx="6457424" cy="2031154"/>
          </a:xfrm>
          <a:custGeom>
            <a:avLst/>
            <a:gdLst/>
            <a:ahLst/>
            <a:cxnLst/>
            <a:rect r="r" b="b" t="t" l="l"/>
            <a:pathLst>
              <a:path h="2031154" w="6457424">
                <a:moveTo>
                  <a:pt x="0" y="0"/>
                </a:moveTo>
                <a:lnTo>
                  <a:pt x="6457424" y="0"/>
                </a:lnTo>
                <a:lnTo>
                  <a:pt x="6457424" y="2031153"/>
                </a:lnTo>
                <a:lnTo>
                  <a:pt x="0" y="2031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626396">
            <a:off x="-123703" y="2126846"/>
            <a:ext cx="2290447" cy="1027838"/>
          </a:xfrm>
          <a:custGeom>
            <a:avLst/>
            <a:gdLst/>
            <a:ahLst/>
            <a:cxnLst/>
            <a:rect r="r" b="b" t="t" l="l"/>
            <a:pathLst>
              <a:path h="1027838" w="2290447">
                <a:moveTo>
                  <a:pt x="0" y="1027838"/>
                </a:moveTo>
                <a:lnTo>
                  <a:pt x="2290447" y="1027838"/>
                </a:lnTo>
                <a:lnTo>
                  <a:pt x="2290447" y="0"/>
                </a:lnTo>
                <a:lnTo>
                  <a:pt x="0" y="0"/>
                </a:lnTo>
                <a:lnTo>
                  <a:pt x="0" y="102783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096943" y="1182630"/>
            <a:ext cx="5286022" cy="787943"/>
          </a:xfrm>
          <a:prstGeom prst="rect">
            <a:avLst/>
          </a:prstGeom>
        </p:spPr>
        <p:txBody>
          <a:bodyPr anchor="t" rtlCol="false" tIns="0" lIns="0" bIns="0" rIns="0">
            <a:spAutoFit/>
          </a:bodyPr>
          <a:lstStyle/>
          <a:p>
            <a:pPr algn="ctr" marL="0" indent="0" lvl="0">
              <a:lnSpc>
                <a:spcPts val="6119"/>
              </a:lnSpc>
              <a:spcBef>
                <a:spcPct val="0"/>
              </a:spcBef>
            </a:pPr>
            <a:r>
              <a:rPr lang="en-US" sz="4707">
                <a:solidFill>
                  <a:srgbClr val="323232"/>
                </a:solidFill>
                <a:latin typeface="Edo"/>
              </a:rPr>
              <a:t>Body </a:t>
            </a:r>
          </a:p>
        </p:txBody>
      </p:sp>
      <p:sp>
        <p:nvSpPr>
          <p:cNvPr name="TextBox 5" id="5"/>
          <p:cNvSpPr txBox="true"/>
          <p:nvPr/>
        </p:nvSpPr>
        <p:spPr>
          <a:xfrm rot="0">
            <a:off x="1818243" y="3231423"/>
            <a:ext cx="15813633" cy="6738620"/>
          </a:xfrm>
          <a:prstGeom prst="rect">
            <a:avLst/>
          </a:prstGeom>
        </p:spPr>
        <p:txBody>
          <a:bodyPr anchor="t" rtlCol="false" tIns="0" lIns="0" bIns="0" rIns="0">
            <a:spAutoFit/>
          </a:bodyPr>
          <a:lstStyle/>
          <a:p>
            <a:pPr>
              <a:lnSpc>
                <a:spcPts val="4290"/>
              </a:lnSpc>
            </a:pPr>
            <a:r>
              <a:rPr lang="en-US" sz="3300">
                <a:solidFill>
                  <a:srgbClr val="323232"/>
                </a:solidFill>
                <a:latin typeface="Source Sans Pro"/>
              </a:rPr>
              <a:t>This is the main content of your announcement. Customize it based on your specific announcement type:</a:t>
            </a:r>
          </a:p>
          <a:p>
            <a:pPr>
              <a:lnSpc>
                <a:spcPts val="4809"/>
              </a:lnSpc>
            </a:pPr>
          </a:p>
          <a:p>
            <a:pPr>
              <a:lnSpc>
                <a:spcPts val="4809"/>
              </a:lnSpc>
            </a:pPr>
            <a:r>
              <a:rPr lang="en-US" sz="3699">
                <a:solidFill>
                  <a:srgbClr val="323232"/>
                </a:solidFill>
                <a:latin typeface="Source Sans Pro Bold"/>
              </a:rPr>
              <a:t>c. Compliance and Legal Announcement:</a:t>
            </a:r>
          </a:p>
          <a:p>
            <a:pPr>
              <a:lnSpc>
                <a:spcPts val="4550"/>
              </a:lnSpc>
            </a:pPr>
          </a:p>
          <a:p>
            <a:pPr marL="734061" indent="-367031" lvl="1">
              <a:lnSpc>
                <a:spcPts val="4420"/>
              </a:lnSpc>
              <a:buFont typeface="Arial"/>
              <a:buChar char="•"/>
            </a:pPr>
            <a:r>
              <a:rPr lang="en-US" sz="3400">
                <a:solidFill>
                  <a:srgbClr val="323232"/>
                </a:solidFill>
                <a:latin typeface="Source Sans Pro Bold"/>
              </a:rPr>
              <a:t>Introduction/Opening Paragraph: </a:t>
            </a:r>
            <a:r>
              <a:rPr lang="en-US" sz="3400">
                <a:solidFill>
                  <a:srgbClr val="323232"/>
                </a:solidFill>
                <a:latin typeface="Source Sans Pro"/>
              </a:rPr>
              <a:t>Explain the reason for the announcement and its importance.</a:t>
            </a:r>
          </a:p>
          <a:p>
            <a:pPr marL="734061" indent="-367031" lvl="1">
              <a:lnSpc>
                <a:spcPts val="4420"/>
              </a:lnSpc>
              <a:buFont typeface="Arial"/>
              <a:buChar char="•"/>
            </a:pPr>
            <a:r>
              <a:rPr lang="en-US" sz="3400">
                <a:solidFill>
                  <a:srgbClr val="323232"/>
                </a:solidFill>
                <a:latin typeface="Source Sans Pro Bold"/>
              </a:rPr>
              <a:t>Legal or Regulatory Details:</a:t>
            </a:r>
            <a:r>
              <a:rPr lang="en-US" sz="3400">
                <a:solidFill>
                  <a:srgbClr val="323232"/>
                </a:solidFill>
                <a:latin typeface="Source Sans Pro"/>
              </a:rPr>
              <a:t> Provide specific information about laws, regulations, or compliance requirements.</a:t>
            </a:r>
          </a:p>
          <a:p>
            <a:pPr marL="734061" indent="-367031" lvl="1">
              <a:lnSpc>
                <a:spcPts val="4420"/>
              </a:lnSpc>
              <a:buFont typeface="Arial"/>
              <a:buChar char="•"/>
            </a:pPr>
            <a:r>
              <a:rPr lang="en-US" sz="3400">
                <a:solidFill>
                  <a:srgbClr val="323232"/>
                </a:solidFill>
                <a:latin typeface="Source Sans Pro Bold"/>
              </a:rPr>
              <a:t>Instructions:</a:t>
            </a:r>
            <a:r>
              <a:rPr lang="en-US" sz="3400">
                <a:solidFill>
                  <a:srgbClr val="323232"/>
                </a:solidFill>
                <a:latin typeface="Source Sans Pro"/>
              </a:rPr>
              <a:t> Clearly state what actions the recipients need to take to comply.</a:t>
            </a:r>
          </a:p>
          <a:p>
            <a:pPr marL="734061" indent="-367031" lvl="1">
              <a:lnSpc>
                <a:spcPts val="4420"/>
              </a:lnSpc>
              <a:buFont typeface="Arial"/>
              <a:buChar char="•"/>
            </a:pPr>
            <a:r>
              <a:rPr lang="en-US" sz="3400">
                <a:solidFill>
                  <a:srgbClr val="323232"/>
                </a:solidFill>
                <a:latin typeface="Source Sans Pro"/>
              </a:rPr>
              <a:t>Contact Information: Include contact details for inquiries or assistance.</a:t>
            </a:r>
          </a:p>
          <a:p>
            <a:pPr>
              <a:lnSpc>
                <a:spcPts val="455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8FD7F"/>
        </a:solidFill>
      </p:bgPr>
    </p:bg>
    <p:spTree>
      <p:nvGrpSpPr>
        <p:cNvPr id="1" name=""/>
        <p:cNvGrpSpPr/>
        <p:nvPr/>
      </p:nvGrpSpPr>
      <p:grpSpPr>
        <a:xfrm>
          <a:off x="0" y="0"/>
          <a:ext cx="0" cy="0"/>
          <a:chOff x="0" y="0"/>
          <a:chExt cx="0" cy="0"/>
        </a:xfrm>
      </p:grpSpPr>
      <p:sp>
        <p:nvSpPr>
          <p:cNvPr name="Freeform 2" id="2"/>
          <p:cNvSpPr/>
          <p:nvPr/>
        </p:nvSpPr>
        <p:spPr>
          <a:xfrm flipH="false" flipV="false" rot="115675">
            <a:off x="1504414" y="618992"/>
            <a:ext cx="7682409" cy="2416467"/>
          </a:xfrm>
          <a:custGeom>
            <a:avLst/>
            <a:gdLst/>
            <a:ahLst/>
            <a:cxnLst/>
            <a:rect r="r" b="b" t="t" l="l"/>
            <a:pathLst>
              <a:path h="2416467" w="7682409">
                <a:moveTo>
                  <a:pt x="0" y="0"/>
                </a:moveTo>
                <a:lnTo>
                  <a:pt x="7682408" y="0"/>
                </a:lnTo>
                <a:lnTo>
                  <a:pt x="7682408" y="2416467"/>
                </a:lnTo>
                <a:lnTo>
                  <a:pt x="0" y="2416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626396">
            <a:off x="-123703" y="2126846"/>
            <a:ext cx="2290447" cy="1027838"/>
          </a:xfrm>
          <a:custGeom>
            <a:avLst/>
            <a:gdLst/>
            <a:ahLst/>
            <a:cxnLst/>
            <a:rect r="r" b="b" t="t" l="l"/>
            <a:pathLst>
              <a:path h="1027838" w="2290447">
                <a:moveTo>
                  <a:pt x="0" y="1027838"/>
                </a:moveTo>
                <a:lnTo>
                  <a:pt x="2290447" y="1027838"/>
                </a:lnTo>
                <a:lnTo>
                  <a:pt x="2290447" y="0"/>
                </a:lnTo>
                <a:lnTo>
                  <a:pt x="0" y="0"/>
                </a:lnTo>
                <a:lnTo>
                  <a:pt x="0" y="102783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73895" y="895350"/>
            <a:ext cx="8636942" cy="1559468"/>
          </a:xfrm>
          <a:prstGeom prst="rect">
            <a:avLst/>
          </a:prstGeom>
        </p:spPr>
        <p:txBody>
          <a:bodyPr anchor="t" rtlCol="false" tIns="0" lIns="0" bIns="0" rIns="0">
            <a:spAutoFit/>
          </a:bodyPr>
          <a:lstStyle/>
          <a:p>
            <a:pPr algn="ctr">
              <a:lnSpc>
                <a:spcPts val="6119"/>
              </a:lnSpc>
            </a:pPr>
            <a:r>
              <a:rPr lang="en-US" sz="4707">
                <a:solidFill>
                  <a:srgbClr val="323232"/>
                </a:solidFill>
                <a:latin typeface="Edo"/>
              </a:rPr>
              <a:t>Closing &amp; </a:t>
            </a:r>
          </a:p>
          <a:p>
            <a:pPr algn="ctr" marL="0" indent="0" lvl="0">
              <a:lnSpc>
                <a:spcPts val="6119"/>
              </a:lnSpc>
              <a:spcBef>
                <a:spcPct val="0"/>
              </a:spcBef>
            </a:pPr>
            <a:r>
              <a:rPr lang="en-US" sz="4707">
                <a:solidFill>
                  <a:srgbClr val="323232"/>
                </a:solidFill>
                <a:latin typeface="Edo"/>
              </a:rPr>
              <a:t>Contact Information</a:t>
            </a:r>
          </a:p>
        </p:txBody>
      </p:sp>
      <p:sp>
        <p:nvSpPr>
          <p:cNvPr name="TextBox 5" id="5"/>
          <p:cNvSpPr txBox="true"/>
          <p:nvPr/>
        </p:nvSpPr>
        <p:spPr>
          <a:xfrm rot="0">
            <a:off x="1818243" y="3231423"/>
            <a:ext cx="15813633" cy="6344920"/>
          </a:xfrm>
          <a:prstGeom prst="rect">
            <a:avLst/>
          </a:prstGeom>
        </p:spPr>
        <p:txBody>
          <a:bodyPr anchor="t" rtlCol="false" tIns="0" lIns="0" bIns="0" rIns="0">
            <a:spAutoFit/>
          </a:bodyPr>
          <a:lstStyle/>
          <a:p>
            <a:pPr>
              <a:lnSpc>
                <a:spcPts val="4290"/>
              </a:lnSpc>
            </a:pPr>
            <a:r>
              <a:rPr lang="en-US" sz="3300">
                <a:solidFill>
                  <a:srgbClr val="323232"/>
                </a:solidFill>
                <a:latin typeface="Source Sans Pro"/>
              </a:rPr>
              <a:t>Conclude your announcement with these essential elements:</a:t>
            </a:r>
          </a:p>
          <a:p>
            <a:pPr>
              <a:lnSpc>
                <a:spcPts val="4290"/>
              </a:lnSpc>
            </a:pPr>
          </a:p>
          <a:p>
            <a:pPr marL="712472" indent="-356236" lvl="1">
              <a:lnSpc>
                <a:spcPts val="4620"/>
              </a:lnSpc>
              <a:buFont typeface="Arial"/>
              <a:buChar char="•"/>
            </a:pPr>
            <a:r>
              <a:rPr lang="en-US" sz="3300">
                <a:solidFill>
                  <a:srgbClr val="323232"/>
                </a:solidFill>
                <a:latin typeface="Source Sans Pro Bold"/>
              </a:rPr>
              <a:t>Closing Paragraph (if applicable): </a:t>
            </a:r>
            <a:r>
              <a:rPr lang="en-US" sz="3300">
                <a:solidFill>
                  <a:srgbClr val="323232"/>
                </a:solidFill>
                <a:latin typeface="Source Sans Pro"/>
              </a:rPr>
              <a:t>Summarize the key points, express appreciation, or provide any necessary closing remarks.</a:t>
            </a:r>
          </a:p>
          <a:p>
            <a:pPr marL="712472" indent="-356236" lvl="1">
              <a:lnSpc>
                <a:spcPts val="4620"/>
              </a:lnSpc>
              <a:buFont typeface="Arial"/>
              <a:buChar char="•"/>
            </a:pPr>
            <a:r>
              <a:rPr lang="en-US" sz="3300">
                <a:solidFill>
                  <a:srgbClr val="323232"/>
                </a:solidFill>
                <a:latin typeface="Source Sans Pro Bold"/>
              </a:rPr>
              <a:t>Signature/Contact Information: </a:t>
            </a:r>
            <a:r>
              <a:rPr lang="en-US" sz="3300">
                <a:solidFill>
                  <a:srgbClr val="323232"/>
                </a:solidFill>
                <a:latin typeface="Source Sans Pro"/>
              </a:rPr>
              <a:t>Sign the announcement with your name and title. Include contact information (email address, phone number, etc.) for recipients to reach out with questions or concerns.</a:t>
            </a:r>
          </a:p>
          <a:p>
            <a:pPr marL="712472" indent="-356236" lvl="1">
              <a:lnSpc>
                <a:spcPts val="4620"/>
              </a:lnSpc>
              <a:buFont typeface="Arial"/>
              <a:buChar char="•"/>
            </a:pPr>
            <a:r>
              <a:rPr lang="en-US" sz="3300">
                <a:solidFill>
                  <a:srgbClr val="323232"/>
                </a:solidFill>
                <a:latin typeface="Source Sans Pro Bold"/>
              </a:rPr>
              <a:t>Distribution Information:</a:t>
            </a:r>
            <a:r>
              <a:rPr lang="en-US" sz="3300">
                <a:solidFill>
                  <a:srgbClr val="323232"/>
                </a:solidFill>
                <a:latin typeface="Source Sans Pro"/>
              </a:rPr>
              <a:t> Specify how the announcement will be distributed (e.g., email, website, bulletin board).</a:t>
            </a:r>
          </a:p>
          <a:p>
            <a:pPr marL="755651" indent="-377825" lvl="1">
              <a:lnSpc>
                <a:spcPts val="4900"/>
              </a:lnSpc>
              <a:buFont typeface="Arial"/>
              <a:buChar char="•"/>
            </a:pPr>
            <a:r>
              <a:rPr lang="en-US" sz="3500">
                <a:solidFill>
                  <a:srgbClr val="323232"/>
                </a:solidFill>
                <a:latin typeface="Source Sans Pro Bold"/>
              </a:rPr>
              <a:t>Footer Information (if applicable):</a:t>
            </a:r>
            <a:r>
              <a:rPr lang="en-US" sz="3500">
                <a:solidFill>
                  <a:srgbClr val="323232"/>
                </a:solidFill>
                <a:latin typeface="Source Sans Pro"/>
              </a:rPr>
              <a:t> Include any legal or compliance-related information, such as disclaimers or copyright notices.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082370" cy="1101649"/>
          </a:xfrm>
          <a:custGeom>
            <a:avLst/>
            <a:gdLst/>
            <a:ahLst/>
            <a:cxnLst/>
            <a:rect r="r" b="b" t="t" l="l"/>
            <a:pathLst>
              <a:path h="1101649" w="1082370">
                <a:moveTo>
                  <a:pt x="0" y="0"/>
                </a:moveTo>
                <a:lnTo>
                  <a:pt x="1082370" y="0"/>
                </a:lnTo>
                <a:lnTo>
                  <a:pt x="1082370" y="1101649"/>
                </a:lnTo>
                <a:lnTo>
                  <a:pt x="0" y="1101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609693" y="-38100"/>
            <a:ext cx="10703515" cy="14097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FFFFFF"/>
                </a:solidFill>
                <a:latin typeface="Edo"/>
              </a:rPr>
              <a:t>IMPORTANCE</a:t>
            </a:r>
          </a:p>
        </p:txBody>
      </p:sp>
      <p:sp>
        <p:nvSpPr>
          <p:cNvPr name="Freeform 4" id="4"/>
          <p:cNvSpPr/>
          <p:nvPr/>
        </p:nvSpPr>
        <p:spPr>
          <a:xfrm flipH="false" flipV="true" rot="-3902441">
            <a:off x="10130299" y="956120"/>
            <a:ext cx="1742191" cy="781808"/>
          </a:xfrm>
          <a:custGeom>
            <a:avLst/>
            <a:gdLst/>
            <a:ahLst/>
            <a:cxnLst/>
            <a:rect r="r" b="b" t="t" l="l"/>
            <a:pathLst>
              <a:path h="781808" w="1742191">
                <a:moveTo>
                  <a:pt x="0" y="781809"/>
                </a:moveTo>
                <a:lnTo>
                  <a:pt x="1742191" y="781809"/>
                </a:lnTo>
                <a:lnTo>
                  <a:pt x="1742191" y="0"/>
                </a:lnTo>
                <a:lnTo>
                  <a:pt x="0" y="0"/>
                </a:lnTo>
                <a:lnTo>
                  <a:pt x="0" y="781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49502" y="1087692"/>
            <a:ext cx="640766" cy="810838"/>
          </a:xfrm>
          <a:prstGeom prst="rect">
            <a:avLst/>
          </a:prstGeom>
        </p:spPr>
        <p:txBody>
          <a:bodyPr anchor="t" rtlCol="false" tIns="0" lIns="0" bIns="0" rIns="0">
            <a:spAutoFit/>
          </a:bodyPr>
          <a:lstStyle/>
          <a:p>
            <a:pPr algn="ctr">
              <a:lnSpc>
                <a:spcPts val="6642"/>
              </a:lnSpc>
            </a:pPr>
            <a:r>
              <a:rPr lang="en-US" sz="4230">
                <a:solidFill>
                  <a:srgbClr val="FFFFFF"/>
                </a:solidFill>
                <a:latin typeface="Edo"/>
              </a:rPr>
              <a:t>4</a:t>
            </a:r>
          </a:p>
        </p:txBody>
      </p:sp>
      <p:sp>
        <p:nvSpPr>
          <p:cNvPr name="TextBox 6" id="6"/>
          <p:cNvSpPr txBox="true"/>
          <p:nvPr/>
        </p:nvSpPr>
        <p:spPr>
          <a:xfrm rot="0">
            <a:off x="559766" y="2677832"/>
            <a:ext cx="17168468" cy="7406641"/>
          </a:xfrm>
          <a:prstGeom prst="rect">
            <a:avLst/>
          </a:prstGeom>
        </p:spPr>
        <p:txBody>
          <a:bodyPr anchor="t" rtlCol="false" tIns="0" lIns="0" bIns="0" rIns="0">
            <a:spAutoFit/>
          </a:bodyPr>
          <a:lstStyle/>
          <a:p>
            <a:pPr marL="777235" indent="-388618" lvl="1">
              <a:lnSpc>
                <a:spcPts val="5399"/>
              </a:lnSpc>
              <a:buFont typeface="Arial"/>
              <a:buChar char="•"/>
            </a:pPr>
            <a:r>
              <a:rPr lang="en-US" sz="3599">
                <a:solidFill>
                  <a:srgbClr val="FFFFFF"/>
                </a:solidFill>
                <a:latin typeface="Source Sans Pro Bold"/>
              </a:rPr>
              <a:t>Sharing Information:</a:t>
            </a:r>
            <a:r>
              <a:rPr lang="en-US" sz="3599">
                <a:solidFill>
                  <a:srgbClr val="FFFFFF"/>
                </a:solidFill>
                <a:latin typeface="Source Sans Pro"/>
              </a:rPr>
              <a:t> Announcements are like big news alerts. They help tell people important things they need to know, like upcoming events, changes, or news.</a:t>
            </a:r>
          </a:p>
          <a:p>
            <a:pPr marL="777235" indent="-388618" lvl="1">
              <a:lnSpc>
                <a:spcPts val="5399"/>
              </a:lnSpc>
              <a:buFont typeface="Arial"/>
              <a:buChar char="•"/>
            </a:pPr>
            <a:r>
              <a:rPr lang="en-US" sz="3599">
                <a:solidFill>
                  <a:srgbClr val="FFFFFF"/>
                </a:solidFill>
                <a:latin typeface="Source Sans Pro Bold"/>
              </a:rPr>
              <a:t>Clear Communication: </a:t>
            </a:r>
            <a:r>
              <a:rPr lang="en-US" sz="3599">
                <a:solidFill>
                  <a:srgbClr val="FFFFFF"/>
                </a:solidFill>
                <a:latin typeface="Source Sans Pro"/>
              </a:rPr>
              <a:t>They make sure the information is easy to understand and not confusing. It's like using simple words so everyone gets it.</a:t>
            </a:r>
          </a:p>
          <a:p>
            <a:pPr marL="777235" indent="-388618" lvl="1">
              <a:lnSpc>
                <a:spcPts val="5399"/>
              </a:lnSpc>
              <a:buFont typeface="Arial"/>
              <a:buChar char="•"/>
            </a:pPr>
            <a:r>
              <a:rPr lang="en-US" sz="3599">
                <a:solidFill>
                  <a:srgbClr val="FFFFFF"/>
                </a:solidFill>
                <a:latin typeface="Source Sans Pro Bold"/>
              </a:rPr>
              <a:t>Timely Updates:</a:t>
            </a:r>
            <a:r>
              <a:rPr lang="en-US" sz="3599">
                <a:solidFill>
                  <a:srgbClr val="FFFFFF"/>
                </a:solidFill>
                <a:latin typeface="Source Sans Pro"/>
              </a:rPr>
              <a:t> Announcements are on time, so you hear about stuff when you should. It's like getting a message just when you need it.</a:t>
            </a:r>
          </a:p>
          <a:p>
            <a:pPr marL="777235" indent="-388618" lvl="1">
              <a:lnSpc>
                <a:spcPts val="5399"/>
              </a:lnSpc>
              <a:buFont typeface="Arial"/>
              <a:buChar char="•"/>
            </a:pPr>
            <a:r>
              <a:rPr lang="en-US" sz="3599">
                <a:solidFill>
                  <a:srgbClr val="FFFFFF"/>
                </a:solidFill>
                <a:latin typeface="Source Sans Pro Bold"/>
              </a:rPr>
              <a:t>Accountability:</a:t>
            </a:r>
            <a:r>
              <a:rPr lang="en-US" sz="3599">
                <a:solidFill>
                  <a:srgbClr val="FFFFFF"/>
                </a:solidFill>
                <a:latin typeface="Source Sans Pro"/>
              </a:rPr>
              <a:t> In businesses or groups, announcements help make sure that when they say they'll do something, they actually do it. It's like keeping promises.</a:t>
            </a:r>
          </a:p>
          <a:p>
            <a:pPr marL="777235" indent="-388618" lvl="1">
              <a:lnSpc>
                <a:spcPts val="5399"/>
              </a:lnSpc>
              <a:buFont typeface="Arial"/>
              <a:buChar char="•"/>
            </a:pPr>
            <a:r>
              <a:rPr lang="en-US" sz="3599">
                <a:solidFill>
                  <a:srgbClr val="FFFFFF"/>
                </a:solidFill>
                <a:latin typeface="Source Sans Pro Bold"/>
              </a:rPr>
              <a:t>Engagement: </a:t>
            </a:r>
            <a:r>
              <a:rPr lang="en-US" sz="3599">
                <a:solidFill>
                  <a:srgbClr val="FFFFFF"/>
                </a:solidFill>
                <a:latin typeface="Source Sans Pro"/>
              </a:rPr>
              <a:t>Announcements can make people excited and want to take part in something. It's like when you hear about a fun event and can't wait to go.</a:t>
            </a:r>
          </a:p>
          <a:p>
            <a:pPr marL="0" indent="0" lvl="0">
              <a:lnSpc>
                <a:spcPts val="539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082370" cy="1101649"/>
          </a:xfrm>
          <a:custGeom>
            <a:avLst/>
            <a:gdLst/>
            <a:ahLst/>
            <a:cxnLst/>
            <a:rect r="r" b="b" t="t" l="l"/>
            <a:pathLst>
              <a:path h="1101649" w="1082370">
                <a:moveTo>
                  <a:pt x="0" y="0"/>
                </a:moveTo>
                <a:lnTo>
                  <a:pt x="1082370" y="0"/>
                </a:lnTo>
                <a:lnTo>
                  <a:pt x="1082370" y="1101649"/>
                </a:lnTo>
                <a:lnTo>
                  <a:pt x="0" y="1101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609693" y="-38100"/>
            <a:ext cx="10703515" cy="14097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FFFFFF"/>
                </a:solidFill>
                <a:latin typeface="Edo"/>
              </a:rPr>
              <a:t>IMPORTANCE</a:t>
            </a:r>
          </a:p>
        </p:txBody>
      </p:sp>
      <p:sp>
        <p:nvSpPr>
          <p:cNvPr name="Freeform 4" id="4"/>
          <p:cNvSpPr/>
          <p:nvPr/>
        </p:nvSpPr>
        <p:spPr>
          <a:xfrm flipH="false" flipV="true" rot="-3902441">
            <a:off x="10130299" y="956120"/>
            <a:ext cx="1742191" cy="781808"/>
          </a:xfrm>
          <a:custGeom>
            <a:avLst/>
            <a:gdLst/>
            <a:ahLst/>
            <a:cxnLst/>
            <a:rect r="r" b="b" t="t" l="l"/>
            <a:pathLst>
              <a:path h="781808" w="1742191">
                <a:moveTo>
                  <a:pt x="0" y="781809"/>
                </a:moveTo>
                <a:lnTo>
                  <a:pt x="1742191" y="781809"/>
                </a:lnTo>
                <a:lnTo>
                  <a:pt x="1742191" y="0"/>
                </a:lnTo>
                <a:lnTo>
                  <a:pt x="0" y="0"/>
                </a:lnTo>
                <a:lnTo>
                  <a:pt x="0" y="781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49502" y="1087692"/>
            <a:ext cx="640766" cy="810838"/>
          </a:xfrm>
          <a:prstGeom prst="rect">
            <a:avLst/>
          </a:prstGeom>
        </p:spPr>
        <p:txBody>
          <a:bodyPr anchor="t" rtlCol="false" tIns="0" lIns="0" bIns="0" rIns="0">
            <a:spAutoFit/>
          </a:bodyPr>
          <a:lstStyle/>
          <a:p>
            <a:pPr algn="ctr">
              <a:lnSpc>
                <a:spcPts val="6642"/>
              </a:lnSpc>
            </a:pPr>
            <a:r>
              <a:rPr lang="en-US" sz="4230">
                <a:solidFill>
                  <a:srgbClr val="FFFFFF"/>
                </a:solidFill>
                <a:latin typeface="Edo"/>
              </a:rPr>
              <a:t>4</a:t>
            </a:r>
          </a:p>
        </p:txBody>
      </p:sp>
      <p:sp>
        <p:nvSpPr>
          <p:cNvPr name="TextBox 6" id="6"/>
          <p:cNvSpPr txBox="true"/>
          <p:nvPr/>
        </p:nvSpPr>
        <p:spPr>
          <a:xfrm rot="0">
            <a:off x="559766" y="2677832"/>
            <a:ext cx="17168468" cy="6054091"/>
          </a:xfrm>
          <a:prstGeom prst="rect">
            <a:avLst/>
          </a:prstGeom>
        </p:spPr>
        <p:txBody>
          <a:bodyPr anchor="t" rtlCol="false" tIns="0" lIns="0" bIns="0" rIns="0">
            <a:spAutoFit/>
          </a:bodyPr>
          <a:lstStyle/>
          <a:p>
            <a:pPr marL="777235" indent="-388618" lvl="1">
              <a:lnSpc>
                <a:spcPts val="5399"/>
              </a:lnSpc>
              <a:buFont typeface="Arial"/>
              <a:buChar char="•"/>
            </a:pPr>
            <a:r>
              <a:rPr lang="en-US" sz="3599">
                <a:solidFill>
                  <a:srgbClr val="FFFFFF"/>
                </a:solidFill>
                <a:latin typeface="Source Sans Pro Bold"/>
              </a:rPr>
              <a:t>Community Bonding:</a:t>
            </a:r>
            <a:r>
              <a:rPr lang="en-US" sz="3599">
                <a:solidFill>
                  <a:srgbClr val="FFFFFF"/>
                </a:solidFill>
                <a:latin typeface="Source Sans Pro"/>
              </a:rPr>
              <a:t> In communities, announcements bring people closer together for events, celebrations, or helping others. It's like everyone coming together for a big family gathering.</a:t>
            </a:r>
          </a:p>
          <a:p>
            <a:pPr marL="777235" indent="-388618" lvl="1">
              <a:lnSpc>
                <a:spcPts val="5399"/>
              </a:lnSpc>
              <a:buFont typeface="Arial"/>
              <a:buChar char="•"/>
            </a:pPr>
            <a:r>
              <a:rPr lang="en-US" sz="3599">
                <a:solidFill>
                  <a:srgbClr val="FFFFFF"/>
                </a:solidFill>
                <a:latin typeface="Source Sans Pro Bold"/>
              </a:rPr>
              <a:t>Following Rules:</a:t>
            </a:r>
            <a:r>
              <a:rPr lang="en-US" sz="3599">
                <a:solidFill>
                  <a:srgbClr val="FFFFFF"/>
                </a:solidFill>
                <a:latin typeface="Source Sans Pro"/>
              </a:rPr>
              <a:t> Some announcements are needed because rules say so. It's like following the law or safety rules to keep everyone safe.</a:t>
            </a:r>
          </a:p>
          <a:p>
            <a:pPr marL="777235" indent="-388618" lvl="1">
              <a:lnSpc>
                <a:spcPts val="5399"/>
              </a:lnSpc>
              <a:buFont typeface="Arial"/>
              <a:buChar char="•"/>
            </a:pPr>
            <a:r>
              <a:rPr lang="en-US" sz="3599">
                <a:solidFill>
                  <a:srgbClr val="FFFFFF"/>
                </a:solidFill>
                <a:latin typeface="Source Sans Pro Bold"/>
              </a:rPr>
              <a:t>Marketing and Sales:</a:t>
            </a:r>
            <a:r>
              <a:rPr lang="en-US" sz="3599">
                <a:solidFill>
                  <a:srgbClr val="FFFFFF"/>
                </a:solidFill>
                <a:latin typeface="Source Sans Pro"/>
              </a:rPr>
              <a:t> Announcements help businesses tell people about their products, discounts, or events. It's like saying, "Hey, come buy this, it's great!"</a:t>
            </a:r>
          </a:p>
          <a:p>
            <a:pPr marL="777235" indent="-388618" lvl="1">
              <a:lnSpc>
                <a:spcPts val="5399"/>
              </a:lnSpc>
              <a:spcBef>
                <a:spcPct val="0"/>
              </a:spcBef>
              <a:buFont typeface="Arial"/>
              <a:buChar char="•"/>
            </a:pPr>
            <a:r>
              <a:rPr lang="en-US" sz="3599">
                <a:solidFill>
                  <a:srgbClr val="FFFFFF"/>
                </a:solidFill>
                <a:latin typeface="Source Sans Pro Bold"/>
              </a:rPr>
              <a:t>Managing Emergencies:</a:t>
            </a:r>
            <a:r>
              <a:rPr lang="en-US" sz="3599">
                <a:solidFill>
                  <a:srgbClr val="FFFFFF"/>
                </a:solidFill>
                <a:latin typeface="Source Sans Pro"/>
              </a:rPr>
              <a:t> During emergencies or bad situations, announcements give important instructions and updates to keep people safe. It's like a safety alarm.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082370" cy="1101649"/>
          </a:xfrm>
          <a:custGeom>
            <a:avLst/>
            <a:gdLst/>
            <a:ahLst/>
            <a:cxnLst/>
            <a:rect r="r" b="b" t="t" l="l"/>
            <a:pathLst>
              <a:path h="1101649" w="1082370">
                <a:moveTo>
                  <a:pt x="0" y="0"/>
                </a:moveTo>
                <a:lnTo>
                  <a:pt x="1082370" y="0"/>
                </a:lnTo>
                <a:lnTo>
                  <a:pt x="1082370" y="1101649"/>
                </a:lnTo>
                <a:lnTo>
                  <a:pt x="0" y="1101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609693" y="-38100"/>
            <a:ext cx="10703515" cy="14097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FFFFFF"/>
                </a:solidFill>
                <a:latin typeface="Edo"/>
              </a:rPr>
              <a:t>IMPORTANCE</a:t>
            </a:r>
          </a:p>
        </p:txBody>
      </p:sp>
      <p:sp>
        <p:nvSpPr>
          <p:cNvPr name="Freeform 4" id="4"/>
          <p:cNvSpPr/>
          <p:nvPr/>
        </p:nvSpPr>
        <p:spPr>
          <a:xfrm flipH="false" flipV="true" rot="-3902441">
            <a:off x="10130299" y="956120"/>
            <a:ext cx="1742191" cy="781808"/>
          </a:xfrm>
          <a:custGeom>
            <a:avLst/>
            <a:gdLst/>
            <a:ahLst/>
            <a:cxnLst/>
            <a:rect r="r" b="b" t="t" l="l"/>
            <a:pathLst>
              <a:path h="781808" w="1742191">
                <a:moveTo>
                  <a:pt x="0" y="781809"/>
                </a:moveTo>
                <a:lnTo>
                  <a:pt x="1742191" y="781809"/>
                </a:lnTo>
                <a:lnTo>
                  <a:pt x="1742191" y="0"/>
                </a:lnTo>
                <a:lnTo>
                  <a:pt x="0" y="0"/>
                </a:lnTo>
                <a:lnTo>
                  <a:pt x="0" y="781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49502" y="1087692"/>
            <a:ext cx="640766" cy="810838"/>
          </a:xfrm>
          <a:prstGeom prst="rect">
            <a:avLst/>
          </a:prstGeom>
        </p:spPr>
        <p:txBody>
          <a:bodyPr anchor="t" rtlCol="false" tIns="0" lIns="0" bIns="0" rIns="0">
            <a:spAutoFit/>
          </a:bodyPr>
          <a:lstStyle/>
          <a:p>
            <a:pPr algn="ctr">
              <a:lnSpc>
                <a:spcPts val="6642"/>
              </a:lnSpc>
            </a:pPr>
            <a:r>
              <a:rPr lang="en-US" sz="4230">
                <a:solidFill>
                  <a:srgbClr val="FFFFFF"/>
                </a:solidFill>
                <a:latin typeface="Edo"/>
              </a:rPr>
              <a:t>4</a:t>
            </a:r>
          </a:p>
        </p:txBody>
      </p:sp>
      <p:sp>
        <p:nvSpPr>
          <p:cNvPr name="TextBox 6" id="6"/>
          <p:cNvSpPr txBox="true"/>
          <p:nvPr/>
        </p:nvSpPr>
        <p:spPr>
          <a:xfrm rot="0">
            <a:off x="559766" y="2687357"/>
            <a:ext cx="17168468" cy="7191376"/>
          </a:xfrm>
          <a:prstGeom prst="rect">
            <a:avLst/>
          </a:prstGeom>
        </p:spPr>
        <p:txBody>
          <a:bodyPr anchor="t" rtlCol="false" tIns="0" lIns="0" bIns="0" rIns="0">
            <a:spAutoFit/>
          </a:bodyPr>
          <a:lstStyle/>
          <a:p>
            <a:pPr marL="755646" indent="-377823" lvl="1">
              <a:lnSpc>
                <a:spcPts val="5249"/>
              </a:lnSpc>
              <a:buFont typeface="Arial"/>
              <a:buChar char="•"/>
            </a:pPr>
            <a:r>
              <a:rPr lang="en-US" sz="3499">
                <a:solidFill>
                  <a:srgbClr val="FFFFFF"/>
                </a:solidFill>
                <a:latin typeface="Source Sans Pro Bold"/>
              </a:rPr>
              <a:t>Education:</a:t>
            </a:r>
            <a:r>
              <a:rPr lang="en-US" sz="3499">
                <a:solidFill>
                  <a:srgbClr val="FFFFFF"/>
                </a:solidFill>
                <a:latin typeface="Source Sans Pro"/>
              </a:rPr>
              <a:t> In schools, announcements keep students, teachers, and parents in the loop about important school stuff. It's like knowing when your classes are.</a:t>
            </a:r>
          </a:p>
          <a:p>
            <a:pPr>
              <a:lnSpc>
                <a:spcPts val="5249"/>
              </a:lnSpc>
            </a:pPr>
          </a:p>
          <a:p>
            <a:pPr marL="755646" indent="-377823" lvl="1">
              <a:lnSpc>
                <a:spcPts val="5249"/>
              </a:lnSpc>
              <a:buFont typeface="Arial"/>
              <a:buChar char="•"/>
            </a:pPr>
            <a:r>
              <a:rPr lang="en-US" sz="3499">
                <a:solidFill>
                  <a:srgbClr val="FFFFFF"/>
                </a:solidFill>
                <a:latin typeface="Source Sans Pro Bold"/>
              </a:rPr>
              <a:t>Being Professional:</a:t>
            </a:r>
            <a:r>
              <a:rPr lang="en-US" sz="3499">
                <a:solidFill>
                  <a:srgbClr val="FFFFFF"/>
                </a:solidFill>
                <a:latin typeface="Source Sans Pro"/>
              </a:rPr>
              <a:t> Announcements show that people and organizations are good at what they do and communicate well. It's like being really organized.</a:t>
            </a:r>
          </a:p>
          <a:p>
            <a:pPr>
              <a:lnSpc>
                <a:spcPts val="5249"/>
              </a:lnSpc>
            </a:pPr>
          </a:p>
          <a:p>
            <a:pPr marL="755646" indent="-377823" lvl="1">
              <a:lnSpc>
                <a:spcPts val="5249"/>
              </a:lnSpc>
              <a:buFont typeface="Arial"/>
              <a:buChar char="•"/>
            </a:pPr>
            <a:r>
              <a:rPr lang="en-US" sz="3499">
                <a:solidFill>
                  <a:srgbClr val="FFFFFF"/>
                </a:solidFill>
                <a:latin typeface="Source Sans Pro"/>
              </a:rPr>
              <a:t>K</a:t>
            </a:r>
            <a:r>
              <a:rPr lang="en-US" sz="3499">
                <a:solidFill>
                  <a:srgbClr val="FFFFFF"/>
                </a:solidFill>
                <a:latin typeface="Source Sans Pro Bold"/>
              </a:rPr>
              <a:t>eeping Records:</a:t>
            </a:r>
            <a:r>
              <a:rPr lang="en-US" sz="3499">
                <a:solidFill>
                  <a:srgbClr val="FFFFFF"/>
                </a:solidFill>
                <a:latin typeface="Source Sans Pro"/>
              </a:rPr>
              <a:t> They're like notes that help remember important things later. It's like a diary for important events.</a:t>
            </a:r>
          </a:p>
          <a:p>
            <a:pPr>
              <a:lnSpc>
                <a:spcPts val="5249"/>
              </a:lnSpc>
            </a:pPr>
          </a:p>
          <a:p>
            <a:pPr marL="755646" indent="-377823" lvl="1">
              <a:lnSpc>
                <a:spcPts val="5249"/>
              </a:lnSpc>
              <a:buFont typeface="Arial"/>
              <a:buChar char="•"/>
            </a:pPr>
            <a:r>
              <a:rPr lang="en-US" sz="3499">
                <a:solidFill>
                  <a:srgbClr val="FFFFFF"/>
                </a:solidFill>
                <a:latin typeface="Source Sans Pro Bold"/>
              </a:rPr>
              <a:t>Building Trust:</a:t>
            </a:r>
            <a:r>
              <a:rPr lang="en-US" sz="3499">
                <a:solidFill>
                  <a:srgbClr val="FFFFFF"/>
                </a:solidFill>
                <a:latin typeface="Source Sans Pro"/>
              </a:rPr>
              <a:t> Announcements make people trust a company or organization more because they know what's happening. It's like knowing your friend always tells the truth.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082370" cy="1101649"/>
          </a:xfrm>
          <a:custGeom>
            <a:avLst/>
            <a:gdLst/>
            <a:ahLst/>
            <a:cxnLst/>
            <a:rect r="r" b="b" t="t" l="l"/>
            <a:pathLst>
              <a:path h="1101649" w="1082370">
                <a:moveTo>
                  <a:pt x="0" y="0"/>
                </a:moveTo>
                <a:lnTo>
                  <a:pt x="1082370" y="0"/>
                </a:lnTo>
                <a:lnTo>
                  <a:pt x="1082370" y="1101649"/>
                </a:lnTo>
                <a:lnTo>
                  <a:pt x="0" y="1101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609693" y="-38100"/>
            <a:ext cx="10703515" cy="14097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FFFFFF"/>
                </a:solidFill>
                <a:latin typeface="Edo"/>
              </a:rPr>
              <a:t>IMPORTANCE</a:t>
            </a:r>
          </a:p>
        </p:txBody>
      </p:sp>
      <p:sp>
        <p:nvSpPr>
          <p:cNvPr name="Freeform 4" id="4"/>
          <p:cNvSpPr/>
          <p:nvPr/>
        </p:nvSpPr>
        <p:spPr>
          <a:xfrm flipH="false" flipV="true" rot="-3902441">
            <a:off x="10130299" y="956120"/>
            <a:ext cx="1742191" cy="781808"/>
          </a:xfrm>
          <a:custGeom>
            <a:avLst/>
            <a:gdLst/>
            <a:ahLst/>
            <a:cxnLst/>
            <a:rect r="r" b="b" t="t" l="l"/>
            <a:pathLst>
              <a:path h="781808" w="1742191">
                <a:moveTo>
                  <a:pt x="0" y="781809"/>
                </a:moveTo>
                <a:lnTo>
                  <a:pt x="1742191" y="781809"/>
                </a:lnTo>
                <a:lnTo>
                  <a:pt x="1742191" y="0"/>
                </a:lnTo>
                <a:lnTo>
                  <a:pt x="0" y="0"/>
                </a:lnTo>
                <a:lnTo>
                  <a:pt x="0" y="781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49502" y="1087692"/>
            <a:ext cx="640766" cy="810838"/>
          </a:xfrm>
          <a:prstGeom prst="rect">
            <a:avLst/>
          </a:prstGeom>
        </p:spPr>
        <p:txBody>
          <a:bodyPr anchor="t" rtlCol="false" tIns="0" lIns="0" bIns="0" rIns="0">
            <a:spAutoFit/>
          </a:bodyPr>
          <a:lstStyle/>
          <a:p>
            <a:pPr algn="ctr">
              <a:lnSpc>
                <a:spcPts val="6642"/>
              </a:lnSpc>
            </a:pPr>
            <a:r>
              <a:rPr lang="en-US" sz="4230">
                <a:solidFill>
                  <a:srgbClr val="FFFFFF"/>
                </a:solidFill>
                <a:latin typeface="Edo"/>
              </a:rPr>
              <a:t>4</a:t>
            </a:r>
          </a:p>
        </p:txBody>
      </p:sp>
      <p:sp>
        <p:nvSpPr>
          <p:cNvPr name="TextBox 6" id="6"/>
          <p:cNvSpPr txBox="true"/>
          <p:nvPr/>
        </p:nvSpPr>
        <p:spPr>
          <a:xfrm rot="0">
            <a:off x="559766" y="2687357"/>
            <a:ext cx="17168468" cy="7046596"/>
          </a:xfrm>
          <a:prstGeom prst="rect">
            <a:avLst/>
          </a:prstGeom>
        </p:spPr>
        <p:txBody>
          <a:bodyPr anchor="t" rtlCol="false" tIns="0" lIns="0" bIns="0" rIns="0">
            <a:spAutoFit/>
          </a:bodyPr>
          <a:lstStyle/>
          <a:p>
            <a:pPr marL="755646" indent="-377823" lvl="1">
              <a:lnSpc>
                <a:spcPts val="5249"/>
              </a:lnSpc>
              <a:buFont typeface="Arial"/>
              <a:buChar char="•"/>
            </a:pPr>
            <a:r>
              <a:rPr lang="en-US" sz="3499">
                <a:solidFill>
                  <a:srgbClr val="FFFFFF"/>
                </a:solidFill>
                <a:latin typeface="Source Sans Pro Bold"/>
              </a:rPr>
              <a:t>Celebrating Success: </a:t>
            </a:r>
            <a:r>
              <a:rPr lang="en-US" sz="3499">
                <a:solidFill>
                  <a:srgbClr val="FFFFFF"/>
                </a:solidFill>
                <a:latin typeface="Source Sans Pro"/>
              </a:rPr>
              <a:t>They're like cheerleaders for good things. Announcements make people feel happy about their achievements.</a:t>
            </a:r>
          </a:p>
          <a:p>
            <a:pPr>
              <a:lnSpc>
                <a:spcPts val="5249"/>
              </a:lnSpc>
            </a:pPr>
          </a:p>
          <a:p>
            <a:pPr marL="755646" indent="-377823" lvl="1">
              <a:lnSpc>
                <a:spcPts val="5249"/>
              </a:lnSpc>
              <a:buFont typeface="Arial"/>
              <a:buChar char="•"/>
            </a:pPr>
            <a:r>
              <a:rPr lang="en-US" sz="3499">
                <a:solidFill>
                  <a:srgbClr val="FFFFFF"/>
                </a:solidFill>
                <a:latin typeface="Source Sans Pro Bold"/>
              </a:rPr>
              <a:t>Making Decisions: </a:t>
            </a:r>
            <a:r>
              <a:rPr lang="en-US" sz="3499">
                <a:solidFill>
                  <a:srgbClr val="FFFFFF"/>
                </a:solidFill>
                <a:latin typeface="Source Sans Pro"/>
              </a:rPr>
              <a:t>Announcements help people make good choices by giving them all the information they need. It's like a road sign that shows the right way to go.</a:t>
            </a:r>
          </a:p>
          <a:p>
            <a:pPr>
              <a:lnSpc>
                <a:spcPts val="5249"/>
              </a:lnSpc>
            </a:pPr>
          </a:p>
          <a:p>
            <a:pPr marL="755646" indent="-377823" lvl="1">
              <a:lnSpc>
                <a:spcPts val="5249"/>
              </a:lnSpc>
              <a:buFont typeface="Arial"/>
              <a:buChar char="•"/>
            </a:pPr>
            <a:r>
              <a:rPr lang="en-US" sz="3499">
                <a:solidFill>
                  <a:srgbClr val="FFFFFF"/>
                </a:solidFill>
                <a:latin typeface="Source Sans Pro Bold"/>
              </a:rPr>
              <a:t>Cultural Traditions: </a:t>
            </a:r>
            <a:r>
              <a:rPr lang="en-US" sz="3499">
                <a:solidFill>
                  <a:srgbClr val="FFFFFF"/>
                </a:solidFill>
                <a:latin typeface="Source Sans Pro"/>
              </a:rPr>
              <a:t>Some announcements are a big deal in our culture or religion. It's like how birthdays are important to many people.</a:t>
            </a:r>
          </a:p>
          <a:p>
            <a:pPr>
              <a:lnSpc>
                <a:spcPts val="5249"/>
              </a:lnSpc>
            </a:pPr>
          </a:p>
          <a:p>
            <a:pPr>
              <a:lnSpc>
                <a:spcPts val="4649"/>
              </a:lnSpc>
            </a:pPr>
            <a:r>
              <a:rPr lang="en-US" sz="3099">
                <a:solidFill>
                  <a:srgbClr val="FFFFFF"/>
                </a:solidFill>
                <a:latin typeface="Source Sans Pro"/>
              </a:rPr>
              <a:t>Announcements play a big role in keeping everyone informed and connected, whether it's for personal events, work, or the community. They're like friendly reminders that help us stay in the know.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103127">
            <a:off x="7257140" y="1142172"/>
            <a:ext cx="13672656" cy="9177770"/>
          </a:xfrm>
          <a:custGeom>
            <a:avLst/>
            <a:gdLst/>
            <a:ahLst/>
            <a:cxnLst/>
            <a:rect r="r" b="b" t="t" l="l"/>
            <a:pathLst>
              <a:path h="9177770" w="13672656">
                <a:moveTo>
                  <a:pt x="0" y="0"/>
                </a:moveTo>
                <a:lnTo>
                  <a:pt x="13672656" y="0"/>
                </a:lnTo>
                <a:lnTo>
                  <a:pt x="13672656" y="9177770"/>
                </a:lnTo>
                <a:lnTo>
                  <a:pt x="0" y="9177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27107" y="1807908"/>
            <a:ext cx="7332722" cy="7846297"/>
          </a:xfrm>
          <a:custGeom>
            <a:avLst/>
            <a:gdLst/>
            <a:ahLst/>
            <a:cxnLst/>
            <a:rect r="r" b="b" t="t" l="l"/>
            <a:pathLst>
              <a:path h="7846297" w="7332722">
                <a:moveTo>
                  <a:pt x="7332722" y="0"/>
                </a:moveTo>
                <a:lnTo>
                  <a:pt x="0" y="0"/>
                </a:lnTo>
                <a:lnTo>
                  <a:pt x="0" y="7846298"/>
                </a:lnTo>
                <a:lnTo>
                  <a:pt x="7332722" y="7846298"/>
                </a:lnTo>
                <a:lnTo>
                  <a:pt x="733272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1405" y="3739143"/>
            <a:ext cx="7443572" cy="3084938"/>
          </a:xfrm>
          <a:prstGeom prst="rect">
            <a:avLst/>
          </a:prstGeom>
        </p:spPr>
        <p:txBody>
          <a:bodyPr anchor="t" rtlCol="false" tIns="0" lIns="0" bIns="0" rIns="0">
            <a:spAutoFit/>
          </a:bodyPr>
          <a:lstStyle/>
          <a:p>
            <a:pPr>
              <a:lnSpc>
                <a:spcPts val="16432"/>
              </a:lnSpc>
            </a:pPr>
            <a:r>
              <a:rPr lang="en-US" sz="16598">
                <a:solidFill>
                  <a:srgbClr val="FFFFFF"/>
                </a:solidFill>
                <a:latin typeface="Edo"/>
              </a:rPr>
              <a:t>Writing</a:t>
            </a:r>
          </a:p>
          <a:p>
            <a:pPr>
              <a:lnSpc>
                <a:spcPts val="7524"/>
              </a:lnSpc>
            </a:pPr>
            <a:r>
              <a:rPr lang="en-US" sz="7600">
                <a:solidFill>
                  <a:srgbClr val="FFFFFF"/>
                </a:solidFill>
                <a:latin typeface="Edo"/>
              </a:rPr>
              <a:t>Announcements</a:t>
            </a:r>
          </a:p>
        </p:txBody>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TextBox 2" id="2"/>
          <p:cNvSpPr txBox="true"/>
          <p:nvPr/>
        </p:nvSpPr>
        <p:spPr>
          <a:xfrm rot="0">
            <a:off x="3932841" y="1040067"/>
            <a:ext cx="10703515" cy="1238250"/>
          </a:xfrm>
          <a:prstGeom prst="rect">
            <a:avLst/>
          </a:prstGeom>
        </p:spPr>
        <p:txBody>
          <a:bodyPr anchor="t" rtlCol="false" tIns="0" lIns="0" bIns="0" rIns="0">
            <a:spAutoFit/>
          </a:bodyPr>
          <a:lstStyle/>
          <a:p>
            <a:pPr algn="ctr" marL="0" indent="0" lvl="0">
              <a:lnSpc>
                <a:spcPts val="9480"/>
              </a:lnSpc>
              <a:spcBef>
                <a:spcPct val="0"/>
              </a:spcBef>
            </a:pPr>
            <a:r>
              <a:rPr lang="en-US" sz="7900">
                <a:solidFill>
                  <a:srgbClr val="FFFFFF"/>
                </a:solidFill>
                <a:latin typeface="Edo"/>
              </a:rPr>
              <a:t>ANNOUNCEMENT </a:t>
            </a:r>
          </a:p>
        </p:txBody>
      </p:sp>
      <p:grpSp>
        <p:nvGrpSpPr>
          <p:cNvPr name="Group 3" id="3"/>
          <p:cNvGrpSpPr/>
          <p:nvPr/>
        </p:nvGrpSpPr>
        <p:grpSpPr>
          <a:xfrm rot="0">
            <a:off x="4461968" y="2082790"/>
            <a:ext cx="9364064" cy="1909436"/>
            <a:chOff x="0" y="0"/>
            <a:chExt cx="12485419" cy="2545914"/>
          </a:xfrm>
        </p:grpSpPr>
        <p:sp>
          <p:nvSpPr>
            <p:cNvPr name="Freeform 4" id="4"/>
            <p:cNvSpPr/>
            <p:nvPr/>
          </p:nvSpPr>
          <p:spPr>
            <a:xfrm flipH="false" flipV="false" rot="-6890686">
              <a:off x="10362990" y="751752"/>
              <a:ext cx="2322921" cy="1042411"/>
            </a:xfrm>
            <a:custGeom>
              <a:avLst/>
              <a:gdLst/>
              <a:ahLst/>
              <a:cxnLst/>
              <a:rect r="r" b="b" t="t" l="l"/>
              <a:pathLst>
                <a:path h="1042411" w="2322921">
                  <a:moveTo>
                    <a:pt x="0" y="0"/>
                  </a:moveTo>
                  <a:lnTo>
                    <a:pt x="2322921" y="0"/>
                  </a:lnTo>
                  <a:lnTo>
                    <a:pt x="2322921" y="1042410"/>
                  </a:lnTo>
                  <a:lnTo>
                    <a:pt x="0" y="10424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3902441">
              <a:off x="-198825" y="751752"/>
              <a:ext cx="2322921" cy="1042411"/>
            </a:xfrm>
            <a:custGeom>
              <a:avLst/>
              <a:gdLst/>
              <a:ahLst/>
              <a:cxnLst/>
              <a:rect r="r" b="b" t="t" l="l"/>
              <a:pathLst>
                <a:path h="1042411" w="2322921">
                  <a:moveTo>
                    <a:pt x="0" y="1042410"/>
                  </a:moveTo>
                  <a:lnTo>
                    <a:pt x="2322921" y="1042410"/>
                  </a:lnTo>
                  <a:lnTo>
                    <a:pt x="2322921" y="0"/>
                  </a:lnTo>
                  <a:lnTo>
                    <a:pt x="0" y="0"/>
                  </a:lnTo>
                  <a:lnTo>
                    <a:pt x="0" y="104241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115675">
            <a:off x="2126164" y="4109957"/>
            <a:ext cx="5897702" cy="1855095"/>
          </a:xfrm>
          <a:custGeom>
            <a:avLst/>
            <a:gdLst/>
            <a:ahLst/>
            <a:cxnLst/>
            <a:rect r="r" b="b" t="t" l="l"/>
            <a:pathLst>
              <a:path h="1855095" w="5897702">
                <a:moveTo>
                  <a:pt x="0" y="0"/>
                </a:moveTo>
                <a:lnTo>
                  <a:pt x="5897702" y="0"/>
                </a:lnTo>
                <a:lnTo>
                  <a:pt x="5897702" y="1855095"/>
                </a:lnTo>
                <a:lnTo>
                  <a:pt x="0" y="1855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070426" y="4523862"/>
            <a:ext cx="4009177" cy="981675"/>
          </a:xfrm>
          <a:prstGeom prst="rect">
            <a:avLst/>
          </a:prstGeom>
        </p:spPr>
        <p:txBody>
          <a:bodyPr anchor="t" rtlCol="false" tIns="0" lIns="0" bIns="0" rIns="0">
            <a:spAutoFit/>
          </a:bodyPr>
          <a:lstStyle/>
          <a:p>
            <a:pPr algn="ctr" marL="0" indent="0" lvl="0">
              <a:lnSpc>
                <a:spcPts val="3654"/>
              </a:lnSpc>
            </a:pPr>
            <a:r>
              <a:rPr lang="en-US" sz="4299">
                <a:solidFill>
                  <a:srgbClr val="323232"/>
                </a:solidFill>
                <a:latin typeface="Edo"/>
              </a:rPr>
              <a:t>Topic Sentence (Main Idea)</a:t>
            </a:r>
          </a:p>
        </p:txBody>
      </p:sp>
      <p:sp>
        <p:nvSpPr>
          <p:cNvPr name="Freeform 8" id="8"/>
          <p:cNvSpPr/>
          <p:nvPr/>
        </p:nvSpPr>
        <p:spPr>
          <a:xfrm flipH="false" flipV="false" rot="0">
            <a:off x="8678307" y="4569471"/>
            <a:ext cx="931385" cy="936066"/>
          </a:xfrm>
          <a:custGeom>
            <a:avLst/>
            <a:gdLst/>
            <a:ahLst/>
            <a:cxnLst/>
            <a:rect r="r" b="b" t="t" l="l"/>
            <a:pathLst>
              <a:path h="936066" w="931385">
                <a:moveTo>
                  <a:pt x="0" y="0"/>
                </a:moveTo>
                <a:lnTo>
                  <a:pt x="931386" y="0"/>
                </a:lnTo>
                <a:lnTo>
                  <a:pt x="931386" y="936066"/>
                </a:lnTo>
                <a:lnTo>
                  <a:pt x="0" y="936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15675">
            <a:off x="10264134" y="4109957"/>
            <a:ext cx="5897702" cy="1855095"/>
          </a:xfrm>
          <a:custGeom>
            <a:avLst/>
            <a:gdLst/>
            <a:ahLst/>
            <a:cxnLst/>
            <a:rect r="r" b="b" t="t" l="l"/>
            <a:pathLst>
              <a:path h="1855095" w="5897702">
                <a:moveTo>
                  <a:pt x="0" y="0"/>
                </a:moveTo>
                <a:lnTo>
                  <a:pt x="5897702" y="0"/>
                </a:lnTo>
                <a:lnTo>
                  <a:pt x="5897702" y="1855095"/>
                </a:lnTo>
                <a:lnTo>
                  <a:pt x="0" y="1855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641599" y="4551429"/>
            <a:ext cx="5111939" cy="981675"/>
          </a:xfrm>
          <a:prstGeom prst="rect">
            <a:avLst/>
          </a:prstGeom>
        </p:spPr>
        <p:txBody>
          <a:bodyPr anchor="t" rtlCol="false" tIns="0" lIns="0" bIns="0" rIns="0">
            <a:spAutoFit/>
          </a:bodyPr>
          <a:lstStyle/>
          <a:p>
            <a:pPr algn="ctr" marL="0" indent="0" lvl="0">
              <a:lnSpc>
                <a:spcPts val="3654"/>
              </a:lnSpc>
            </a:pPr>
            <a:r>
              <a:rPr lang="en-US" sz="4299">
                <a:solidFill>
                  <a:srgbClr val="323232"/>
                </a:solidFill>
                <a:latin typeface="Edo"/>
              </a:rPr>
              <a:t>Subsidiary Ideas (Supporting Details)</a:t>
            </a:r>
          </a:p>
        </p:txBody>
      </p:sp>
      <p:sp>
        <p:nvSpPr>
          <p:cNvPr name="Freeform 11" id="11"/>
          <p:cNvSpPr/>
          <p:nvPr/>
        </p:nvSpPr>
        <p:spPr>
          <a:xfrm flipH="false" flipV="false" rot="5400000">
            <a:off x="4520091" y="6141180"/>
            <a:ext cx="1109848" cy="616659"/>
          </a:xfrm>
          <a:custGeom>
            <a:avLst/>
            <a:gdLst/>
            <a:ahLst/>
            <a:cxnLst/>
            <a:rect r="r" b="b" t="t" l="l"/>
            <a:pathLst>
              <a:path h="616659" w="1109848">
                <a:moveTo>
                  <a:pt x="0" y="0"/>
                </a:moveTo>
                <a:lnTo>
                  <a:pt x="1109847" y="0"/>
                </a:lnTo>
                <a:lnTo>
                  <a:pt x="1109847" y="616659"/>
                </a:lnTo>
                <a:lnTo>
                  <a:pt x="0" y="6166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12658062" y="6141180"/>
            <a:ext cx="1109848" cy="616659"/>
          </a:xfrm>
          <a:custGeom>
            <a:avLst/>
            <a:gdLst/>
            <a:ahLst/>
            <a:cxnLst/>
            <a:rect r="r" b="b" t="t" l="l"/>
            <a:pathLst>
              <a:path h="616659" w="1109848">
                <a:moveTo>
                  <a:pt x="0" y="0"/>
                </a:moveTo>
                <a:lnTo>
                  <a:pt x="1109847" y="0"/>
                </a:lnTo>
                <a:lnTo>
                  <a:pt x="1109847" y="616659"/>
                </a:lnTo>
                <a:lnTo>
                  <a:pt x="0" y="6166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450960" y="7052058"/>
            <a:ext cx="10190639" cy="3112770"/>
          </a:xfrm>
          <a:prstGeom prst="rect">
            <a:avLst/>
          </a:prstGeom>
        </p:spPr>
        <p:txBody>
          <a:bodyPr anchor="t" rtlCol="false" tIns="0" lIns="0" bIns="0" rIns="0">
            <a:spAutoFit/>
          </a:bodyPr>
          <a:lstStyle/>
          <a:p>
            <a:pPr>
              <a:lnSpc>
                <a:spcPts val="4199"/>
              </a:lnSpc>
            </a:pPr>
            <a:r>
              <a:rPr lang="en-US" sz="2799">
                <a:solidFill>
                  <a:srgbClr val="FFFFFF"/>
                </a:solidFill>
                <a:latin typeface="Source Sans Pro"/>
              </a:rPr>
              <a:t>The topic sentence, often found in the introduction, sets the stage for the entire announcement. It should answer essential questions like who, what, when, where, and why. </a:t>
            </a:r>
          </a:p>
          <a:p>
            <a:pPr>
              <a:lnSpc>
                <a:spcPts val="4199"/>
              </a:lnSpc>
            </a:pPr>
            <a:r>
              <a:rPr lang="en-US" sz="2799">
                <a:solidFill>
                  <a:srgbClr val="FFFFFF"/>
                </a:solidFill>
                <a:latin typeface="Source Sans Pro"/>
              </a:rPr>
              <a:t>For example:</a:t>
            </a:r>
          </a:p>
          <a:p>
            <a:pPr>
              <a:lnSpc>
                <a:spcPts val="4199"/>
              </a:lnSpc>
            </a:pPr>
            <a:r>
              <a:rPr lang="en-US" sz="2799">
                <a:solidFill>
                  <a:srgbClr val="FFFFFF"/>
                </a:solidFill>
                <a:latin typeface="Source Sans Pro Bold"/>
              </a:rPr>
              <a:t>"We are excited to announce our upcoming annual charity gala on [date] at [venue]."</a:t>
            </a:r>
          </a:p>
        </p:txBody>
      </p:sp>
      <p:sp>
        <p:nvSpPr>
          <p:cNvPr name="TextBox 14" id="14"/>
          <p:cNvSpPr txBox="true"/>
          <p:nvPr/>
        </p:nvSpPr>
        <p:spPr>
          <a:xfrm rot="0">
            <a:off x="11395534" y="7042533"/>
            <a:ext cx="4795838" cy="2872740"/>
          </a:xfrm>
          <a:prstGeom prst="rect">
            <a:avLst/>
          </a:prstGeom>
        </p:spPr>
        <p:txBody>
          <a:bodyPr anchor="t" rtlCol="false" tIns="0" lIns="0" bIns="0" rIns="0">
            <a:spAutoFit/>
          </a:bodyPr>
          <a:lstStyle/>
          <a:p>
            <a:pPr marL="669288" indent="-334644" lvl="1">
              <a:lnSpc>
                <a:spcPts val="4649"/>
              </a:lnSpc>
              <a:buFont typeface="Arial"/>
              <a:buChar char="•"/>
            </a:pPr>
            <a:r>
              <a:rPr lang="en-US" sz="3099">
                <a:solidFill>
                  <a:srgbClr val="FFFFFF"/>
                </a:solidFill>
                <a:latin typeface="Source Sans Pro"/>
              </a:rPr>
              <a:t>Date and Time</a:t>
            </a:r>
          </a:p>
          <a:p>
            <a:pPr marL="669288" indent="-334644" lvl="1">
              <a:lnSpc>
                <a:spcPts val="4649"/>
              </a:lnSpc>
              <a:buFont typeface="Arial"/>
              <a:buChar char="•"/>
            </a:pPr>
            <a:r>
              <a:rPr lang="en-US" sz="3099">
                <a:solidFill>
                  <a:srgbClr val="FFFFFF"/>
                </a:solidFill>
                <a:latin typeface="Source Sans Pro"/>
              </a:rPr>
              <a:t>Venue</a:t>
            </a:r>
          </a:p>
          <a:p>
            <a:pPr marL="669288" indent="-334644" lvl="1">
              <a:lnSpc>
                <a:spcPts val="4649"/>
              </a:lnSpc>
              <a:buFont typeface="Arial"/>
              <a:buChar char="•"/>
            </a:pPr>
            <a:r>
              <a:rPr lang="en-US" sz="3099">
                <a:solidFill>
                  <a:srgbClr val="FFFFFF"/>
                </a:solidFill>
                <a:latin typeface="Source Sans Pro"/>
              </a:rPr>
              <a:t>Purpose and Goals</a:t>
            </a:r>
          </a:p>
          <a:p>
            <a:pPr marL="669288" indent="-334644" lvl="1">
              <a:lnSpc>
                <a:spcPts val="4649"/>
              </a:lnSpc>
              <a:buFont typeface="Arial"/>
              <a:buChar char="•"/>
            </a:pPr>
            <a:r>
              <a:rPr lang="en-US" sz="3099">
                <a:solidFill>
                  <a:srgbClr val="FFFFFF"/>
                </a:solidFill>
                <a:latin typeface="Source Sans Pro"/>
              </a:rPr>
              <a:t>Highlights and Activities</a:t>
            </a:r>
          </a:p>
          <a:p>
            <a:pPr marL="669288" indent="-334644" lvl="1">
              <a:lnSpc>
                <a:spcPts val="4649"/>
              </a:lnSpc>
              <a:buFont typeface="Arial"/>
              <a:buChar char="•"/>
            </a:pPr>
            <a:r>
              <a:rPr lang="en-US" sz="3099">
                <a:solidFill>
                  <a:srgbClr val="FFFFFF"/>
                </a:solidFill>
                <a:latin typeface="Source Sans Pro"/>
              </a:rPr>
              <a:t>Ticket Information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BBBB38"/>
        </a:solidFill>
      </p:bgPr>
    </p:bg>
    <p:spTree>
      <p:nvGrpSpPr>
        <p:cNvPr id="1" name=""/>
        <p:cNvGrpSpPr/>
        <p:nvPr/>
      </p:nvGrpSpPr>
      <p:grpSpPr>
        <a:xfrm>
          <a:off x="0" y="0"/>
          <a:ext cx="0" cy="0"/>
          <a:chOff x="0" y="0"/>
          <a:chExt cx="0" cy="0"/>
        </a:xfrm>
      </p:grpSpPr>
      <p:sp>
        <p:nvSpPr>
          <p:cNvPr name="Freeform 2" id="2"/>
          <p:cNvSpPr/>
          <p:nvPr/>
        </p:nvSpPr>
        <p:spPr>
          <a:xfrm flipH="false" flipV="false" rot="0">
            <a:off x="2338920" y="3062206"/>
            <a:ext cx="13610159" cy="2347752"/>
          </a:xfrm>
          <a:custGeom>
            <a:avLst/>
            <a:gdLst/>
            <a:ahLst/>
            <a:cxnLst/>
            <a:rect r="r" b="b" t="t" l="l"/>
            <a:pathLst>
              <a:path h="2347752" w="13610159">
                <a:moveTo>
                  <a:pt x="0" y="0"/>
                </a:moveTo>
                <a:lnTo>
                  <a:pt x="13610160" y="0"/>
                </a:lnTo>
                <a:lnTo>
                  <a:pt x="13610160" y="2347753"/>
                </a:lnTo>
                <a:lnTo>
                  <a:pt x="0" y="2347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1082370" cy="1101649"/>
          </a:xfrm>
          <a:custGeom>
            <a:avLst/>
            <a:gdLst/>
            <a:ahLst/>
            <a:cxnLst/>
            <a:rect r="r" b="b" t="t" l="l"/>
            <a:pathLst>
              <a:path h="1101649" w="1082370">
                <a:moveTo>
                  <a:pt x="0" y="0"/>
                </a:moveTo>
                <a:lnTo>
                  <a:pt x="1082370" y="0"/>
                </a:lnTo>
                <a:lnTo>
                  <a:pt x="1082370" y="1101649"/>
                </a:lnTo>
                <a:lnTo>
                  <a:pt x="0" y="11016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69827" y="5959810"/>
            <a:ext cx="7315200" cy="3298490"/>
          </a:xfrm>
          <a:custGeom>
            <a:avLst/>
            <a:gdLst/>
            <a:ahLst/>
            <a:cxnLst/>
            <a:rect r="r" b="b" t="t" l="l"/>
            <a:pathLst>
              <a:path h="3298490" w="7315200">
                <a:moveTo>
                  <a:pt x="0" y="0"/>
                </a:moveTo>
                <a:lnTo>
                  <a:pt x="7315200" y="0"/>
                </a:lnTo>
                <a:lnTo>
                  <a:pt x="7315200" y="3298490"/>
                </a:lnTo>
                <a:lnTo>
                  <a:pt x="0" y="32984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535586" y="3512183"/>
            <a:ext cx="11216828" cy="14097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323232"/>
                </a:solidFill>
                <a:latin typeface="Edo"/>
              </a:rPr>
              <a:t>SUMMARY</a:t>
            </a:r>
          </a:p>
        </p:txBody>
      </p:sp>
      <p:sp>
        <p:nvSpPr>
          <p:cNvPr name="TextBox 6" id="6"/>
          <p:cNvSpPr txBox="true"/>
          <p:nvPr/>
        </p:nvSpPr>
        <p:spPr>
          <a:xfrm rot="0">
            <a:off x="1249502" y="1087692"/>
            <a:ext cx="640766" cy="810838"/>
          </a:xfrm>
          <a:prstGeom prst="rect">
            <a:avLst/>
          </a:prstGeom>
        </p:spPr>
        <p:txBody>
          <a:bodyPr anchor="t" rtlCol="false" tIns="0" lIns="0" bIns="0" rIns="0">
            <a:spAutoFit/>
          </a:bodyPr>
          <a:lstStyle/>
          <a:p>
            <a:pPr algn="ctr">
              <a:lnSpc>
                <a:spcPts val="6642"/>
              </a:lnSpc>
            </a:pPr>
            <a:r>
              <a:rPr lang="en-US" sz="4230">
                <a:solidFill>
                  <a:srgbClr val="FFFFFF"/>
                </a:solidFill>
                <a:latin typeface="Edo"/>
              </a:rPr>
              <a:t>5</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73761" y="2206314"/>
            <a:ext cx="4544133" cy="742320"/>
          </a:xfrm>
          <a:prstGeom prst="rect">
            <a:avLst/>
          </a:prstGeom>
        </p:spPr>
        <p:txBody>
          <a:bodyPr anchor="t" rtlCol="false" tIns="0" lIns="0" bIns="0" rIns="0">
            <a:spAutoFit/>
          </a:bodyPr>
          <a:lstStyle/>
          <a:p>
            <a:pPr algn="ctr" marL="0" indent="0" lvl="0">
              <a:lnSpc>
                <a:spcPts val="5695"/>
              </a:lnSpc>
              <a:spcBef>
                <a:spcPct val="0"/>
              </a:spcBef>
            </a:pPr>
            <a:r>
              <a:rPr lang="en-US" sz="4745">
                <a:solidFill>
                  <a:srgbClr val="323232"/>
                </a:solidFill>
                <a:latin typeface="Edo"/>
              </a:rPr>
              <a:t>TYPES </a:t>
            </a:r>
          </a:p>
        </p:txBody>
      </p:sp>
      <p:sp>
        <p:nvSpPr>
          <p:cNvPr name="TextBox 3" id="3"/>
          <p:cNvSpPr txBox="true"/>
          <p:nvPr/>
        </p:nvSpPr>
        <p:spPr>
          <a:xfrm rot="0">
            <a:off x="6845743" y="2206314"/>
            <a:ext cx="5001585" cy="742320"/>
          </a:xfrm>
          <a:prstGeom prst="rect">
            <a:avLst/>
          </a:prstGeom>
        </p:spPr>
        <p:txBody>
          <a:bodyPr anchor="t" rtlCol="false" tIns="0" lIns="0" bIns="0" rIns="0">
            <a:spAutoFit/>
          </a:bodyPr>
          <a:lstStyle/>
          <a:p>
            <a:pPr algn="ctr" marL="0" indent="0" lvl="0">
              <a:lnSpc>
                <a:spcPts val="5695"/>
              </a:lnSpc>
              <a:spcBef>
                <a:spcPct val="0"/>
              </a:spcBef>
            </a:pPr>
            <a:r>
              <a:rPr lang="en-US" sz="4745">
                <a:solidFill>
                  <a:srgbClr val="323232"/>
                </a:solidFill>
                <a:latin typeface="Edo"/>
              </a:rPr>
              <a:t>FORMAT</a:t>
            </a:r>
          </a:p>
        </p:txBody>
      </p:sp>
      <p:sp>
        <p:nvSpPr>
          <p:cNvPr name="TextBox 4" id="4"/>
          <p:cNvSpPr txBox="true"/>
          <p:nvPr/>
        </p:nvSpPr>
        <p:spPr>
          <a:xfrm rot="0">
            <a:off x="13208170" y="2206314"/>
            <a:ext cx="4311593" cy="742320"/>
          </a:xfrm>
          <a:prstGeom prst="rect">
            <a:avLst/>
          </a:prstGeom>
        </p:spPr>
        <p:txBody>
          <a:bodyPr anchor="t" rtlCol="false" tIns="0" lIns="0" bIns="0" rIns="0">
            <a:spAutoFit/>
          </a:bodyPr>
          <a:lstStyle/>
          <a:p>
            <a:pPr algn="ctr" marL="0" indent="0" lvl="0">
              <a:lnSpc>
                <a:spcPts val="5695"/>
              </a:lnSpc>
              <a:spcBef>
                <a:spcPct val="0"/>
              </a:spcBef>
            </a:pPr>
            <a:r>
              <a:rPr lang="en-US" sz="4745">
                <a:solidFill>
                  <a:srgbClr val="323232"/>
                </a:solidFill>
                <a:latin typeface="Edo"/>
              </a:rPr>
              <a:t>ANNOUNCEMENT</a:t>
            </a:r>
          </a:p>
        </p:txBody>
      </p:sp>
      <p:sp>
        <p:nvSpPr>
          <p:cNvPr name="Freeform 5" id="5"/>
          <p:cNvSpPr/>
          <p:nvPr/>
        </p:nvSpPr>
        <p:spPr>
          <a:xfrm flipH="false" flipV="true" rot="-5626396">
            <a:off x="6170906" y="4512602"/>
            <a:ext cx="1352643" cy="606998"/>
          </a:xfrm>
          <a:custGeom>
            <a:avLst/>
            <a:gdLst/>
            <a:ahLst/>
            <a:cxnLst/>
            <a:rect r="r" b="b" t="t" l="l"/>
            <a:pathLst>
              <a:path h="606998" w="1352643">
                <a:moveTo>
                  <a:pt x="0" y="606999"/>
                </a:moveTo>
                <a:lnTo>
                  <a:pt x="1352643" y="606999"/>
                </a:lnTo>
                <a:lnTo>
                  <a:pt x="1352643" y="0"/>
                </a:lnTo>
                <a:lnTo>
                  <a:pt x="0" y="0"/>
                </a:lnTo>
                <a:lnTo>
                  <a:pt x="0" y="6069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626396">
            <a:off x="6170906" y="6308770"/>
            <a:ext cx="1352643" cy="606998"/>
          </a:xfrm>
          <a:custGeom>
            <a:avLst/>
            <a:gdLst/>
            <a:ahLst/>
            <a:cxnLst/>
            <a:rect r="r" b="b" t="t" l="l"/>
            <a:pathLst>
              <a:path h="606998" w="1352643">
                <a:moveTo>
                  <a:pt x="0" y="606998"/>
                </a:moveTo>
                <a:lnTo>
                  <a:pt x="1352643" y="606998"/>
                </a:lnTo>
                <a:lnTo>
                  <a:pt x="1352643" y="0"/>
                </a:lnTo>
                <a:lnTo>
                  <a:pt x="0" y="0"/>
                </a:lnTo>
                <a:lnTo>
                  <a:pt x="0" y="6069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546788" y="5552371"/>
            <a:ext cx="1239102" cy="319069"/>
          </a:xfrm>
          <a:custGeom>
            <a:avLst/>
            <a:gdLst/>
            <a:ahLst/>
            <a:cxnLst/>
            <a:rect r="r" b="b" t="t" l="l"/>
            <a:pathLst>
              <a:path h="319069" w="1239102">
                <a:moveTo>
                  <a:pt x="0" y="0"/>
                </a:moveTo>
                <a:lnTo>
                  <a:pt x="1239102" y="0"/>
                </a:lnTo>
                <a:lnTo>
                  <a:pt x="1239102" y="319068"/>
                </a:lnTo>
                <a:lnTo>
                  <a:pt x="0" y="319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15675">
            <a:off x="7231182" y="3432963"/>
            <a:ext cx="4230708" cy="1330750"/>
          </a:xfrm>
          <a:custGeom>
            <a:avLst/>
            <a:gdLst/>
            <a:ahLst/>
            <a:cxnLst/>
            <a:rect r="r" b="b" t="t" l="l"/>
            <a:pathLst>
              <a:path h="1330750" w="4230708">
                <a:moveTo>
                  <a:pt x="0" y="0"/>
                </a:moveTo>
                <a:lnTo>
                  <a:pt x="4230708" y="0"/>
                </a:lnTo>
                <a:lnTo>
                  <a:pt x="4230708" y="1330750"/>
                </a:lnTo>
                <a:lnTo>
                  <a:pt x="0" y="1330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15675">
            <a:off x="7231182" y="5046530"/>
            <a:ext cx="4230708" cy="1330750"/>
          </a:xfrm>
          <a:custGeom>
            <a:avLst/>
            <a:gdLst/>
            <a:ahLst/>
            <a:cxnLst/>
            <a:rect r="r" b="b" t="t" l="l"/>
            <a:pathLst>
              <a:path h="1330750" w="4230708">
                <a:moveTo>
                  <a:pt x="0" y="0"/>
                </a:moveTo>
                <a:lnTo>
                  <a:pt x="4230708" y="0"/>
                </a:lnTo>
                <a:lnTo>
                  <a:pt x="4230708" y="1330750"/>
                </a:lnTo>
                <a:lnTo>
                  <a:pt x="0" y="1330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15675">
            <a:off x="7231182" y="6660097"/>
            <a:ext cx="4230708" cy="1330750"/>
          </a:xfrm>
          <a:custGeom>
            <a:avLst/>
            <a:gdLst/>
            <a:ahLst/>
            <a:cxnLst/>
            <a:rect r="r" b="b" t="t" l="l"/>
            <a:pathLst>
              <a:path h="1330750" w="4230708">
                <a:moveTo>
                  <a:pt x="0" y="0"/>
                </a:moveTo>
                <a:lnTo>
                  <a:pt x="4230708" y="0"/>
                </a:lnTo>
                <a:lnTo>
                  <a:pt x="4230708" y="1330750"/>
                </a:lnTo>
                <a:lnTo>
                  <a:pt x="0" y="1330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7614916" y="3808444"/>
            <a:ext cx="3463241" cy="523463"/>
          </a:xfrm>
          <a:prstGeom prst="rect">
            <a:avLst/>
          </a:prstGeom>
        </p:spPr>
        <p:txBody>
          <a:bodyPr anchor="t" rtlCol="false" tIns="0" lIns="0" bIns="0" rIns="0">
            <a:spAutoFit/>
          </a:bodyPr>
          <a:lstStyle/>
          <a:p>
            <a:pPr algn="ctr" marL="0" indent="0" lvl="0">
              <a:lnSpc>
                <a:spcPts val="4009"/>
              </a:lnSpc>
              <a:spcBef>
                <a:spcPct val="0"/>
              </a:spcBef>
            </a:pPr>
            <a:r>
              <a:rPr lang="en-US" sz="3084">
                <a:solidFill>
                  <a:srgbClr val="323232"/>
                </a:solidFill>
                <a:latin typeface="Edo"/>
              </a:rPr>
              <a:t>Heading</a:t>
            </a:r>
          </a:p>
        </p:txBody>
      </p:sp>
      <p:sp>
        <p:nvSpPr>
          <p:cNvPr name="TextBox 12" id="12"/>
          <p:cNvSpPr txBox="true"/>
          <p:nvPr/>
        </p:nvSpPr>
        <p:spPr>
          <a:xfrm rot="0">
            <a:off x="7614916" y="5422011"/>
            <a:ext cx="3463241" cy="523463"/>
          </a:xfrm>
          <a:prstGeom prst="rect">
            <a:avLst/>
          </a:prstGeom>
        </p:spPr>
        <p:txBody>
          <a:bodyPr anchor="t" rtlCol="false" tIns="0" lIns="0" bIns="0" rIns="0">
            <a:spAutoFit/>
          </a:bodyPr>
          <a:lstStyle/>
          <a:p>
            <a:pPr algn="ctr" marL="0" indent="0" lvl="0">
              <a:lnSpc>
                <a:spcPts val="4009"/>
              </a:lnSpc>
              <a:spcBef>
                <a:spcPct val="0"/>
              </a:spcBef>
            </a:pPr>
            <a:r>
              <a:rPr lang="en-US" sz="3084">
                <a:solidFill>
                  <a:srgbClr val="323232"/>
                </a:solidFill>
                <a:latin typeface="Edo"/>
              </a:rPr>
              <a:t>Main body</a:t>
            </a:r>
          </a:p>
        </p:txBody>
      </p:sp>
      <p:sp>
        <p:nvSpPr>
          <p:cNvPr name="TextBox 13" id="13"/>
          <p:cNvSpPr txBox="true"/>
          <p:nvPr/>
        </p:nvSpPr>
        <p:spPr>
          <a:xfrm rot="0">
            <a:off x="7614916" y="7035578"/>
            <a:ext cx="3463241" cy="523463"/>
          </a:xfrm>
          <a:prstGeom prst="rect">
            <a:avLst/>
          </a:prstGeom>
        </p:spPr>
        <p:txBody>
          <a:bodyPr anchor="t" rtlCol="false" tIns="0" lIns="0" bIns="0" rIns="0">
            <a:spAutoFit/>
          </a:bodyPr>
          <a:lstStyle/>
          <a:p>
            <a:pPr algn="ctr" marL="0" indent="0" lvl="0">
              <a:lnSpc>
                <a:spcPts val="4009"/>
              </a:lnSpc>
              <a:spcBef>
                <a:spcPct val="0"/>
              </a:spcBef>
            </a:pPr>
            <a:r>
              <a:rPr lang="en-US" sz="3084">
                <a:solidFill>
                  <a:srgbClr val="323232"/>
                </a:solidFill>
                <a:latin typeface="Edo"/>
              </a:rPr>
              <a:t>Conclusion</a:t>
            </a:r>
          </a:p>
        </p:txBody>
      </p:sp>
      <p:sp>
        <p:nvSpPr>
          <p:cNvPr name="Freeform 14" id="14"/>
          <p:cNvSpPr/>
          <p:nvPr/>
        </p:nvSpPr>
        <p:spPr>
          <a:xfrm flipH="false" flipV="false" rot="115675">
            <a:off x="1230474" y="3432963"/>
            <a:ext cx="4230708" cy="1330750"/>
          </a:xfrm>
          <a:custGeom>
            <a:avLst/>
            <a:gdLst/>
            <a:ahLst/>
            <a:cxnLst/>
            <a:rect r="r" b="b" t="t" l="l"/>
            <a:pathLst>
              <a:path h="1330750" w="4230708">
                <a:moveTo>
                  <a:pt x="0" y="0"/>
                </a:moveTo>
                <a:lnTo>
                  <a:pt x="4230708" y="0"/>
                </a:lnTo>
                <a:lnTo>
                  <a:pt x="4230708" y="1330750"/>
                </a:lnTo>
                <a:lnTo>
                  <a:pt x="0" y="13307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115675">
            <a:off x="1230474" y="5046530"/>
            <a:ext cx="4230708" cy="1330750"/>
          </a:xfrm>
          <a:custGeom>
            <a:avLst/>
            <a:gdLst/>
            <a:ahLst/>
            <a:cxnLst/>
            <a:rect r="r" b="b" t="t" l="l"/>
            <a:pathLst>
              <a:path h="1330750" w="4230708">
                <a:moveTo>
                  <a:pt x="0" y="0"/>
                </a:moveTo>
                <a:lnTo>
                  <a:pt x="4230708" y="0"/>
                </a:lnTo>
                <a:lnTo>
                  <a:pt x="4230708" y="1330750"/>
                </a:lnTo>
                <a:lnTo>
                  <a:pt x="0" y="13307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115675">
            <a:off x="1230474" y="6660097"/>
            <a:ext cx="4230708" cy="1330750"/>
          </a:xfrm>
          <a:custGeom>
            <a:avLst/>
            <a:gdLst/>
            <a:ahLst/>
            <a:cxnLst/>
            <a:rect r="r" b="b" t="t" l="l"/>
            <a:pathLst>
              <a:path h="1330750" w="4230708">
                <a:moveTo>
                  <a:pt x="0" y="0"/>
                </a:moveTo>
                <a:lnTo>
                  <a:pt x="4230708" y="0"/>
                </a:lnTo>
                <a:lnTo>
                  <a:pt x="4230708" y="1330750"/>
                </a:lnTo>
                <a:lnTo>
                  <a:pt x="0" y="13307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614207" y="3808444"/>
            <a:ext cx="3463241" cy="525221"/>
          </a:xfrm>
          <a:prstGeom prst="rect">
            <a:avLst/>
          </a:prstGeom>
        </p:spPr>
        <p:txBody>
          <a:bodyPr anchor="t" rtlCol="false" tIns="0" lIns="0" bIns="0" rIns="0">
            <a:spAutoFit/>
          </a:bodyPr>
          <a:lstStyle/>
          <a:p>
            <a:pPr algn="ctr" marL="0" indent="0" lvl="0">
              <a:lnSpc>
                <a:spcPts val="4009"/>
              </a:lnSpc>
              <a:spcBef>
                <a:spcPct val="0"/>
              </a:spcBef>
            </a:pPr>
            <a:r>
              <a:rPr lang="en-US" sz="3084">
                <a:solidFill>
                  <a:srgbClr val="FFFFFF"/>
                </a:solidFill>
                <a:latin typeface="Edo"/>
              </a:rPr>
              <a:t>Informational</a:t>
            </a:r>
          </a:p>
        </p:txBody>
      </p:sp>
      <p:sp>
        <p:nvSpPr>
          <p:cNvPr name="TextBox 18" id="18"/>
          <p:cNvSpPr txBox="true"/>
          <p:nvPr/>
        </p:nvSpPr>
        <p:spPr>
          <a:xfrm rot="0">
            <a:off x="1614207" y="5326319"/>
            <a:ext cx="3463241" cy="424753"/>
          </a:xfrm>
          <a:prstGeom prst="rect">
            <a:avLst/>
          </a:prstGeom>
        </p:spPr>
        <p:txBody>
          <a:bodyPr anchor="t" rtlCol="false" tIns="0" lIns="0" bIns="0" rIns="0">
            <a:spAutoFit/>
          </a:bodyPr>
          <a:lstStyle/>
          <a:p>
            <a:pPr algn="ctr" marL="0" indent="0" lvl="0">
              <a:lnSpc>
                <a:spcPts val="3084"/>
              </a:lnSpc>
            </a:pPr>
            <a:r>
              <a:rPr lang="en-US" sz="3084">
                <a:solidFill>
                  <a:srgbClr val="FFFFFF"/>
                </a:solidFill>
                <a:latin typeface="Edo"/>
              </a:rPr>
              <a:t>Promotional</a:t>
            </a:r>
          </a:p>
        </p:txBody>
      </p:sp>
      <p:sp>
        <p:nvSpPr>
          <p:cNvPr name="TextBox 19" id="19"/>
          <p:cNvSpPr txBox="true"/>
          <p:nvPr/>
        </p:nvSpPr>
        <p:spPr>
          <a:xfrm rot="0">
            <a:off x="1614207" y="7035578"/>
            <a:ext cx="3463241" cy="525221"/>
          </a:xfrm>
          <a:prstGeom prst="rect">
            <a:avLst/>
          </a:prstGeom>
        </p:spPr>
        <p:txBody>
          <a:bodyPr anchor="t" rtlCol="false" tIns="0" lIns="0" bIns="0" rIns="0">
            <a:spAutoFit/>
          </a:bodyPr>
          <a:lstStyle/>
          <a:p>
            <a:pPr algn="ctr" marL="0" indent="0" lvl="0">
              <a:lnSpc>
                <a:spcPts val="4009"/>
              </a:lnSpc>
              <a:spcBef>
                <a:spcPct val="0"/>
              </a:spcBef>
            </a:pPr>
            <a:r>
              <a:rPr lang="en-US" sz="3084">
                <a:solidFill>
                  <a:srgbClr val="FFFFFF"/>
                </a:solidFill>
                <a:latin typeface="Edo"/>
              </a:rPr>
              <a:t>Legal</a:t>
            </a:r>
          </a:p>
        </p:txBody>
      </p:sp>
      <p:sp>
        <p:nvSpPr>
          <p:cNvPr name="Freeform 20" id="20"/>
          <p:cNvSpPr/>
          <p:nvPr/>
        </p:nvSpPr>
        <p:spPr>
          <a:xfrm flipH="false" flipV="false" rot="115675">
            <a:off x="12826818" y="4211171"/>
            <a:ext cx="4230708" cy="1330750"/>
          </a:xfrm>
          <a:custGeom>
            <a:avLst/>
            <a:gdLst/>
            <a:ahLst/>
            <a:cxnLst/>
            <a:rect r="r" b="b" t="t" l="l"/>
            <a:pathLst>
              <a:path h="1330750" w="4230708">
                <a:moveTo>
                  <a:pt x="0" y="0"/>
                </a:moveTo>
                <a:lnTo>
                  <a:pt x="4230708" y="0"/>
                </a:lnTo>
                <a:lnTo>
                  <a:pt x="4230708" y="1330750"/>
                </a:lnTo>
                <a:lnTo>
                  <a:pt x="0" y="13307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115675">
            <a:off x="12826818" y="5881889"/>
            <a:ext cx="4230708" cy="1330750"/>
          </a:xfrm>
          <a:custGeom>
            <a:avLst/>
            <a:gdLst/>
            <a:ahLst/>
            <a:cxnLst/>
            <a:rect r="r" b="b" t="t" l="l"/>
            <a:pathLst>
              <a:path h="1330750" w="4230708">
                <a:moveTo>
                  <a:pt x="0" y="0"/>
                </a:moveTo>
                <a:lnTo>
                  <a:pt x="4230708" y="0"/>
                </a:lnTo>
                <a:lnTo>
                  <a:pt x="4230708" y="1330750"/>
                </a:lnTo>
                <a:lnTo>
                  <a:pt x="0" y="13307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13210552" y="4586652"/>
            <a:ext cx="3463241" cy="523463"/>
          </a:xfrm>
          <a:prstGeom prst="rect">
            <a:avLst/>
          </a:prstGeom>
        </p:spPr>
        <p:txBody>
          <a:bodyPr anchor="t" rtlCol="false" tIns="0" lIns="0" bIns="0" rIns="0">
            <a:spAutoFit/>
          </a:bodyPr>
          <a:lstStyle/>
          <a:p>
            <a:pPr algn="ctr" marL="0" indent="0" lvl="0">
              <a:lnSpc>
                <a:spcPts val="4009"/>
              </a:lnSpc>
              <a:spcBef>
                <a:spcPct val="0"/>
              </a:spcBef>
            </a:pPr>
            <a:r>
              <a:rPr lang="en-US" sz="3084">
                <a:solidFill>
                  <a:srgbClr val="323232"/>
                </a:solidFill>
                <a:latin typeface="Edo"/>
              </a:rPr>
              <a:t>topic sentence</a:t>
            </a:r>
          </a:p>
        </p:txBody>
      </p:sp>
      <p:sp>
        <p:nvSpPr>
          <p:cNvPr name="TextBox 23" id="23"/>
          <p:cNvSpPr txBox="true"/>
          <p:nvPr/>
        </p:nvSpPr>
        <p:spPr>
          <a:xfrm rot="0">
            <a:off x="13210552" y="6257370"/>
            <a:ext cx="3463241" cy="523463"/>
          </a:xfrm>
          <a:prstGeom prst="rect">
            <a:avLst/>
          </a:prstGeom>
        </p:spPr>
        <p:txBody>
          <a:bodyPr anchor="t" rtlCol="false" tIns="0" lIns="0" bIns="0" rIns="0">
            <a:spAutoFit/>
          </a:bodyPr>
          <a:lstStyle/>
          <a:p>
            <a:pPr algn="ctr" marL="0" indent="0" lvl="0">
              <a:lnSpc>
                <a:spcPts val="4009"/>
              </a:lnSpc>
              <a:spcBef>
                <a:spcPct val="0"/>
              </a:spcBef>
            </a:pPr>
            <a:r>
              <a:rPr lang="en-US" sz="3084">
                <a:solidFill>
                  <a:srgbClr val="323232"/>
                </a:solidFill>
                <a:latin typeface="Edo"/>
              </a:rPr>
              <a:t>subsidiary ideas</a:t>
            </a:r>
          </a:p>
        </p:txBody>
      </p:sp>
      <p:sp>
        <p:nvSpPr>
          <p:cNvPr name="Freeform 24" id="24"/>
          <p:cNvSpPr/>
          <p:nvPr/>
        </p:nvSpPr>
        <p:spPr>
          <a:xfrm flipH="false" flipV="false" rot="0">
            <a:off x="14713169" y="5411131"/>
            <a:ext cx="458006" cy="460308"/>
          </a:xfrm>
          <a:custGeom>
            <a:avLst/>
            <a:gdLst/>
            <a:ahLst/>
            <a:cxnLst/>
            <a:rect r="r" b="b" t="t" l="l"/>
            <a:pathLst>
              <a:path h="460308" w="458006">
                <a:moveTo>
                  <a:pt x="0" y="0"/>
                </a:moveTo>
                <a:lnTo>
                  <a:pt x="458007" y="0"/>
                </a:lnTo>
                <a:lnTo>
                  <a:pt x="458007" y="460308"/>
                </a:lnTo>
                <a:lnTo>
                  <a:pt x="0" y="4603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11547479" y="5552371"/>
            <a:ext cx="1239102" cy="319069"/>
          </a:xfrm>
          <a:custGeom>
            <a:avLst/>
            <a:gdLst/>
            <a:ahLst/>
            <a:cxnLst/>
            <a:rect r="r" b="b" t="t" l="l"/>
            <a:pathLst>
              <a:path h="319069" w="1239102">
                <a:moveTo>
                  <a:pt x="0" y="0"/>
                </a:moveTo>
                <a:lnTo>
                  <a:pt x="1239102" y="0"/>
                </a:lnTo>
                <a:lnTo>
                  <a:pt x="1239102" y="319068"/>
                </a:lnTo>
                <a:lnTo>
                  <a:pt x="0" y="319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05333" y="563859"/>
            <a:ext cx="12059373" cy="9159282"/>
          </a:xfrm>
          <a:custGeom>
            <a:avLst/>
            <a:gdLst/>
            <a:ahLst/>
            <a:cxnLst/>
            <a:rect r="r" b="b" t="t" l="l"/>
            <a:pathLst>
              <a:path h="9159282" w="12059373">
                <a:moveTo>
                  <a:pt x="0" y="0"/>
                </a:moveTo>
                <a:lnTo>
                  <a:pt x="12059373" y="0"/>
                </a:lnTo>
                <a:lnTo>
                  <a:pt x="12059373" y="9159282"/>
                </a:lnTo>
                <a:lnTo>
                  <a:pt x="0" y="9159282"/>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198232" y="1865695"/>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114475" y="1865695"/>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7093536" y="1865695"/>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776571" y="1865695"/>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870553" y="644842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659027" y="644842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588518" y="644842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37493" y="644842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453566" y="3600450"/>
            <a:ext cx="19195132" cy="3086100"/>
            <a:chOff x="0" y="0"/>
            <a:chExt cx="5055508" cy="812800"/>
          </a:xfrm>
        </p:grpSpPr>
        <p:sp>
          <p:nvSpPr>
            <p:cNvPr name="Freeform 11" id="11"/>
            <p:cNvSpPr/>
            <p:nvPr/>
          </p:nvSpPr>
          <p:spPr>
            <a:xfrm flipH="false" flipV="false" rot="0">
              <a:off x="0" y="0"/>
              <a:ext cx="5055508" cy="812800"/>
            </a:xfrm>
            <a:custGeom>
              <a:avLst/>
              <a:gdLst/>
              <a:ahLst/>
              <a:cxnLst/>
              <a:rect r="r" b="b" t="t" l="l"/>
              <a:pathLst>
                <a:path h="812800" w="5055508">
                  <a:moveTo>
                    <a:pt x="0" y="0"/>
                  </a:moveTo>
                  <a:lnTo>
                    <a:pt x="5055508" y="0"/>
                  </a:lnTo>
                  <a:lnTo>
                    <a:pt x="5055508" y="812800"/>
                  </a:lnTo>
                  <a:lnTo>
                    <a:pt x="0" y="812800"/>
                  </a:lnTo>
                  <a:close/>
                </a:path>
              </a:pathLst>
            </a:custGeom>
            <a:solidFill>
              <a:srgbClr val="1F5776"/>
            </a:solidFill>
          </p:spPr>
        </p:sp>
        <p:sp>
          <p:nvSpPr>
            <p:cNvPr name="TextBox 12" id="12"/>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Freeform 13" id="13"/>
          <p:cNvSpPr/>
          <p:nvPr/>
        </p:nvSpPr>
        <p:spPr>
          <a:xfrm flipH="false" flipV="false" rot="0">
            <a:off x="1211523"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028700" y="3676650"/>
            <a:ext cx="16230600" cy="2609850"/>
          </a:xfrm>
          <a:prstGeom prst="rect">
            <a:avLst/>
          </a:prstGeom>
        </p:spPr>
        <p:txBody>
          <a:bodyPr anchor="t" rtlCol="false" tIns="0" lIns="0" bIns="0" rIns="0">
            <a:spAutoFit/>
          </a:bodyPr>
          <a:lstStyle/>
          <a:p>
            <a:pPr algn="ctr">
              <a:lnSpc>
                <a:spcPts val="21000"/>
              </a:lnSpc>
            </a:pPr>
            <a:r>
              <a:rPr lang="en-US" sz="15000" spc="780">
                <a:solidFill>
                  <a:srgbClr val="FFFFFF"/>
                </a:solidFill>
                <a:latin typeface="Chewy"/>
              </a:rPr>
              <a:t>Paragraph Writing</a:t>
            </a:r>
          </a:p>
        </p:txBody>
      </p:sp>
      <p:sp>
        <p:nvSpPr>
          <p:cNvPr name="TextBox 15" id="15"/>
          <p:cNvSpPr txBox="true"/>
          <p:nvPr/>
        </p:nvSpPr>
        <p:spPr>
          <a:xfrm rot="0">
            <a:off x="4804511" y="2246630"/>
            <a:ext cx="8678978" cy="906145"/>
          </a:xfrm>
          <a:prstGeom prst="rect">
            <a:avLst/>
          </a:prstGeom>
        </p:spPr>
        <p:txBody>
          <a:bodyPr anchor="t" rtlCol="false" tIns="0" lIns="0" bIns="0" rIns="0">
            <a:spAutoFit/>
          </a:bodyPr>
          <a:lstStyle/>
          <a:p>
            <a:pPr algn="ctr">
              <a:lnSpc>
                <a:spcPts val="7279"/>
              </a:lnSpc>
            </a:pPr>
            <a:r>
              <a:rPr lang="en-US" sz="5199" spc="270">
                <a:solidFill>
                  <a:srgbClr val="3D3D3D"/>
                </a:solidFill>
                <a:latin typeface="Chewy"/>
              </a:rPr>
              <a:t>The Ultimate Guide to </a:t>
            </a:r>
          </a:p>
        </p:txBody>
      </p:sp>
      <p:sp>
        <p:nvSpPr>
          <p:cNvPr name="TextBox 16" id="16"/>
          <p:cNvSpPr txBox="true"/>
          <p:nvPr/>
        </p:nvSpPr>
        <p:spPr>
          <a:xfrm rot="0">
            <a:off x="5573561" y="7019925"/>
            <a:ext cx="7140879" cy="906145"/>
          </a:xfrm>
          <a:prstGeom prst="rect">
            <a:avLst/>
          </a:prstGeom>
        </p:spPr>
        <p:txBody>
          <a:bodyPr anchor="t" rtlCol="false" tIns="0" lIns="0" bIns="0" rIns="0">
            <a:spAutoFit/>
          </a:bodyPr>
          <a:lstStyle/>
          <a:p>
            <a:pPr algn="ctr">
              <a:lnSpc>
                <a:spcPts val="7279"/>
              </a:lnSpc>
            </a:pPr>
            <a:r>
              <a:rPr lang="en-US" sz="5199" spc="270">
                <a:solidFill>
                  <a:srgbClr val="3D3D3D"/>
                </a:solidFill>
                <a:latin typeface="Chewy"/>
              </a:rPr>
              <a:t>by Zakir Ayoub</a:t>
            </a:r>
          </a:p>
        </p:txBody>
      </p:sp>
      <p:sp>
        <p:nvSpPr>
          <p:cNvPr name="Freeform 17" id="17"/>
          <p:cNvSpPr/>
          <p:nvPr/>
        </p:nvSpPr>
        <p:spPr>
          <a:xfrm flipH="false" flipV="false" rot="0">
            <a:off x="4141609"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7071695"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0001781"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2931867"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5861953"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718563"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true" flipV="false" rot="0">
            <a:off x="4856044" y="8594784"/>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true" flipV="false" rot="0">
            <a:off x="7834666" y="8594784"/>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true" flipV="false" rot="0">
            <a:off x="10813287" y="8594784"/>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true" flipV="false" rot="0">
            <a:off x="13791909" y="8594784"/>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true" flipV="false" rot="0">
            <a:off x="16770531" y="8594784"/>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true" flipV="false" rot="0">
            <a:off x="1877422" y="8594784"/>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true" flipV="false" rot="0">
            <a:off x="-1101200" y="8594784"/>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356134"/>
            <a:ext cx="9182698" cy="5996305"/>
          </a:xfrm>
          <a:prstGeom prst="rect">
            <a:avLst/>
          </a:prstGeom>
        </p:spPr>
        <p:txBody>
          <a:bodyPr anchor="t" rtlCol="false" tIns="0" lIns="0" bIns="0" rIns="0">
            <a:spAutoFit/>
          </a:bodyPr>
          <a:lstStyle/>
          <a:p>
            <a:pPr>
              <a:lnSpc>
                <a:spcPts val="3380"/>
              </a:lnSpc>
            </a:pPr>
            <a:r>
              <a:rPr lang="en-US" sz="2600" spc="135">
                <a:solidFill>
                  <a:srgbClr val="3D3D3D"/>
                </a:solidFill>
                <a:latin typeface="Kollektif"/>
              </a:rPr>
              <a:t>Paragraph writing is the process of composing a coherent and organized group of sentences that focus on a single main idea or topic. In written communication, paragraphs serve as building blocks that structure and convey information or ideas effectively. Proper paragraph writing is essential for clarity, readability, and conveying your message logically. </a:t>
            </a:r>
          </a:p>
          <a:p>
            <a:pPr>
              <a:lnSpc>
                <a:spcPts val="3380"/>
              </a:lnSpc>
            </a:pPr>
          </a:p>
          <a:p>
            <a:pPr marL="0" indent="0" lvl="0">
              <a:lnSpc>
                <a:spcPts val="3380"/>
              </a:lnSpc>
            </a:pPr>
            <a:r>
              <a:rPr lang="en-US" sz="2600" spc="135">
                <a:solidFill>
                  <a:srgbClr val="3D3D3D"/>
                </a:solidFill>
                <a:latin typeface="Kollektif"/>
              </a:rPr>
              <a:t>A paragraph is a self-contained unit of writing that focuses on a particular point or idea followed by evidence to support this idea. A standard essay will require you to write three paragraphs but you might come across questions in class that ask you to write a paragraph response.</a:t>
            </a:r>
          </a:p>
        </p:txBody>
      </p:sp>
      <p:grpSp>
        <p:nvGrpSpPr>
          <p:cNvPr name="Group 3" id="3"/>
          <p:cNvGrpSpPr/>
          <p:nvPr/>
        </p:nvGrpSpPr>
        <p:grpSpPr>
          <a:xfrm rot="0">
            <a:off x="-453566" y="562127"/>
            <a:ext cx="19195132" cy="1723873"/>
            <a:chOff x="0" y="0"/>
            <a:chExt cx="5055508" cy="454024"/>
          </a:xfrm>
        </p:grpSpPr>
        <p:sp>
          <p:nvSpPr>
            <p:cNvPr name="Freeform 4" id="4"/>
            <p:cNvSpPr/>
            <p:nvPr/>
          </p:nvSpPr>
          <p:spPr>
            <a:xfrm flipH="false" flipV="false" rot="0">
              <a:off x="0" y="0"/>
              <a:ext cx="5055508" cy="454024"/>
            </a:xfrm>
            <a:custGeom>
              <a:avLst/>
              <a:gdLst/>
              <a:ahLst/>
              <a:cxnLst/>
              <a:rect r="r" b="b" t="t" l="l"/>
              <a:pathLst>
                <a:path h="454024" w="5055508">
                  <a:moveTo>
                    <a:pt x="0" y="0"/>
                  </a:moveTo>
                  <a:lnTo>
                    <a:pt x="5055508" y="0"/>
                  </a:lnTo>
                  <a:lnTo>
                    <a:pt x="5055508" y="454024"/>
                  </a:lnTo>
                  <a:lnTo>
                    <a:pt x="0" y="454024"/>
                  </a:lnTo>
                  <a:close/>
                </a:path>
              </a:pathLst>
            </a:custGeom>
            <a:solidFill>
              <a:srgbClr val="1F5776"/>
            </a:solidFill>
          </p:spPr>
        </p:sp>
        <p:sp>
          <p:nvSpPr>
            <p:cNvPr name="TextBox 5" id="5"/>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Freeform 6" id="6"/>
          <p:cNvSpPr/>
          <p:nvPr/>
        </p:nvSpPr>
        <p:spPr>
          <a:xfrm flipH="false" flipV="false" rot="0">
            <a:off x="11010181" y="2961958"/>
            <a:ext cx="6249119" cy="6296342"/>
          </a:xfrm>
          <a:custGeom>
            <a:avLst/>
            <a:gdLst/>
            <a:ahLst/>
            <a:cxnLst/>
            <a:rect r="r" b="b" t="t" l="l"/>
            <a:pathLst>
              <a:path h="6296342" w="6249119">
                <a:moveTo>
                  <a:pt x="0" y="0"/>
                </a:moveTo>
                <a:lnTo>
                  <a:pt x="6249119" y="0"/>
                </a:lnTo>
                <a:lnTo>
                  <a:pt x="6249119" y="6296342"/>
                </a:lnTo>
                <a:lnTo>
                  <a:pt x="0" y="62963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844428"/>
            <a:ext cx="16230600" cy="1238250"/>
          </a:xfrm>
          <a:prstGeom prst="rect">
            <a:avLst/>
          </a:prstGeom>
        </p:spPr>
        <p:txBody>
          <a:bodyPr anchor="t" rtlCol="false" tIns="0" lIns="0" bIns="0" rIns="0">
            <a:spAutoFit/>
          </a:bodyPr>
          <a:lstStyle/>
          <a:p>
            <a:pPr algn="ctr" marL="0" indent="0" lvl="0">
              <a:lnSpc>
                <a:spcPts val="9600"/>
              </a:lnSpc>
              <a:spcBef>
                <a:spcPct val="0"/>
              </a:spcBef>
            </a:pPr>
            <a:r>
              <a:rPr lang="en-US" sz="8000" spc="416">
                <a:solidFill>
                  <a:srgbClr val="FFFFFF"/>
                </a:solidFill>
                <a:latin typeface="Chewy"/>
              </a:rPr>
              <a:t>Introduction</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5022168"/>
            <a:ext cx="7700975" cy="4236132"/>
            <a:chOff x="0" y="0"/>
            <a:chExt cx="6287601" cy="3458667"/>
          </a:xfrm>
        </p:grpSpPr>
        <p:sp>
          <p:nvSpPr>
            <p:cNvPr name="Freeform 3" id="3"/>
            <p:cNvSpPr/>
            <p:nvPr/>
          </p:nvSpPr>
          <p:spPr>
            <a:xfrm flipH="false" flipV="false" rot="0">
              <a:off x="0" y="0"/>
              <a:ext cx="6287601" cy="3458667"/>
            </a:xfrm>
            <a:custGeom>
              <a:avLst/>
              <a:gdLst/>
              <a:ahLst/>
              <a:cxnLst/>
              <a:rect r="r" b="b" t="t" l="l"/>
              <a:pathLst>
                <a:path h="3458667" w="6287601">
                  <a:moveTo>
                    <a:pt x="6163141" y="3458667"/>
                  </a:moveTo>
                  <a:lnTo>
                    <a:pt x="124460" y="3458667"/>
                  </a:lnTo>
                  <a:cubicBezTo>
                    <a:pt x="55880" y="3458667"/>
                    <a:pt x="0" y="3402787"/>
                    <a:pt x="0" y="3334207"/>
                  </a:cubicBezTo>
                  <a:lnTo>
                    <a:pt x="0" y="124460"/>
                  </a:lnTo>
                  <a:cubicBezTo>
                    <a:pt x="0" y="55880"/>
                    <a:pt x="55880" y="0"/>
                    <a:pt x="124460" y="0"/>
                  </a:cubicBezTo>
                  <a:lnTo>
                    <a:pt x="6163142" y="0"/>
                  </a:lnTo>
                  <a:cubicBezTo>
                    <a:pt x="6231722" y="0"/>
                    <a:pt x="6287601" y="55880"/>
                    <a:pt x="6287601" y="124460"/>
                  </a:cubicBezTo>
                  <a:lnTo>
                    <a:pt x="6287601" y="3334207"/>
                  </a:lnTo>
                  <a:cubicBezTo>
                    <a:pt x="6287601" y="3402787"/>
                    <a:pt x="6231722" y="3458667"/>
                    <a:pt x="6163142" y="3458667"/>
                  </a:cubicBezTo>
                  <a:close/>
                </a:path>
              </a:pathLst>
            </a:custGeom>
            <a:solidFill>
              <a:srgbClr val="BBE1F6"/>
            </a:solidFill>
          </p:spPr>
        </p:sp>
      </p:grpSp>
      <p:grpSp>
        <p:nvGrpSpPr>
          <p:cNvPr name="Group 4" id="4"/>
          <p:cNvGrpSpPr/>
          <p:nvPr/>
        </p:nvGrpSpPr>
        <p:grpSpPr>
          <a:xfrm rot="0">
            <a:off x="9558325" y="5023819"/>
            <a:ext cx="7700975" cy="4236132"/>
            <a:chOff x="0" y="0"/>
            <a:chExt cx="6287601" cy="3458667"/>
          </a:xfrm>
        </p:grpSpPr>
        <p:sp>
          <p:nvSpPr>
            <p:cNvPr name="Freeform 5" id="5"/>
            <p:cNvSpPr/>
            <p:nvPr/>
          </p:nvSpPr>
          <p:spPr>
            <a:xfrm flipH="false" flipV="false" rot="0">
              <a:off x="0" y="0"/>
              <a:ext cx="6287601" cy="3458667"/>
            </a:xfrm>
            <a:custGeom>
              <a:avLst/>
              <a:gdLst/>
              <a:ahLst/>
              <a:cxnLst/>
              <a:rect r="r" b="b" t="t" l="l"/>
              <a:pathLst>
                <a:path h="3458667" w="6287601">
                  <a:moveTo>
                    <a:pt x="6163141" y="3458667"/>
                  </a:moveTo>
                  <a:lnTo>
                    <a:pt x="124460" y="3458667"/>
                  </a:lnTo>
                  <a:cubicBezTo>
                    <a:pt x="55880" y="3458667"/>
                    <a:pt x="0" y="3402787"/>
                    <a:pt x="0" y="3334207"/>
                  </a:cubicBezTo>
                  <a:lnTo>
                    <a:pt x="0" y="124460"/>
                  </a:lnTo>
                  <a:cubicBezTo>
                    <a:pt x="0" y="55880"/>
                    <a:pt x="55880" y="0"/>
                    <a:pt x="124460" y="0"/>
                  </a:cubicBezTo>
                  <a:lnTo>
                    <a:pt x="6163142" y="0"/>
                  </a:lnTo>
                  <a:cubicBezTo>
                    <a:pt x="6231722" y="0"/>
                    <a:pt x="6287601" y="55880"/>
                    <a:pt x="6287601" y="124460"/>
                  </a:cubicBezTo>
                  <a:lnTo>
                    <a:pt x="6287601" y="3334207"/>
                  </a:lnTo>
                  <a:cubicBezTo>
                    <a:pt x="6287601" y="3402787"/>
                    <a:pt x="6231722" y="3458667"/>
                    <a:pt x="6163142" y="3458667"/>
                  </a:cubicBezTo>
                  <a:close/>
                </a:path>
              </a:pathLst>
            </a:custGeom>
            <a:solidFill>
              <a:srgbClr val="BBE1F6"/>
            </a:solidFill>
          </p:spPr>
        </p:sp>
      </p:grpSp>
      <p:sp>
        <p:nvSpPr>
          <p:cNvPr name="TextBox 6" id="6"/>
          <p:cNvSpPr txBox="true"/>
          <p:nvPr/>
        </p:nvSpPr>
        <p:spPr>
          <a:xfrm rot="0">
            <a:off x="1508682" y="6734317"/>
            <a:ext cx="6741011" cy="1710055"/>
          </a:xfrm>
          <a:prstGeom prst="rect">
            <a:avLst/>
          </a:prstGeom>
        </p:spPr>
        <p:txBody>
          <a:bodyPr anchor="t" rtlCol="false" tIns="0" lIns="0" bIns="0" rIns="0">
            <a:spAutoFit/>
          </a:bodyPr>
          <a:lstStyle/>
          <a:p>
            <a:pPr algn="ctr">
              <a:lnSpc>
                <a:spcPts val="3379"/>
              </a:lnSpc>
            </a:pPr>
            <a:r>
              <a:rPr lang="en-US" sz="2599" spc="135">
                <a:solidFill>
                  <a:srgbClr val="3D3D3D"/>
                </a:solidFill>
                <a:latin typeface="Kollektif"/>
              </a:rPr>
              <a:t>Write a simple paragraph with clear  structure that includes a topic sentence, example, explanation and linking statement.</a:t>
            </a:r>
          </a:p>
        </p:txBody>
      </p:sp>
      <p:grpSp>
        <p:nvGrpSpPr>
          <p:cNvPr name="Group 7" id="7"/>
          <p:cNvGrpSpPr/>
          <p:nvPr/>
        </p:nvGrpSpPr>
        <p:grpSpPr>
          <a:xfrm rot="0">
            <a:off x="4259556" y="4329727"/>
            <a:ext cx="1239263" cy="1239263"/>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F5776"/>
            </a:solidFill>
          </p:spPr>
        </p:sp>
      </p:grpSp>
      <p:sp>
        <p:nvSpPr>
          <p:cNvPr name="TextBox 9" id="9"/>
          <p:cNvSpPr txBox="true"/>
          <p:nvPr/>
        </p:nvSpPr>
        <p:spPr>
          <a:xfrm rot="0">
            <a:off x="4259556" y="4228189"/>
            <a:ext cx="1239263" cy="1204214"/>
          </a:xfrm>
          <a:prstGeom prst="rect">
            <a:avLst/>
          </a:prstGeom>
        </p:spPr>
        <p:txBody>
          <a:bodyPr anchor="t" rtlCol="false" tIns="0" lIns="0" bIns="0" rIns="0">
            <a:spAutoFit/>
          </a:bodyPr>
          <a:lstStyle/>
          <a:p>
            <a:pPr algn="ctr" marL="0" indent="0" lvl="1">
              <a:lnSpc>
                <a:spcPts val="10047"/>
              </a:lnSpc>
              <a:spcBef>
                <a:spcPct val="0"/>
              </a:spcBef>
            </a:pPr>
            <a:r>
              <a:rPr lang="en-US" sz="6399" spc="332" u="none">
                <a:solidFill>
                  <a:srgbClr val="FFFFFF"/>
                </a:solidFill>
                <a:latin typeface="Chewy"/>
              </a:rPr>
              <a:t>1</a:t>
            </a:r>
          </a:p>
        </p:txBody>
      </p:sp>
      <p:grpSp>
        <p:nvGrpSpPr>
          <p:cNvPr name="Group 10" id="10"/>
          <p:cNvGrpSpPr/>
          <p:nvPr/>
        </p:nvGrpSpPr>
        <p:grpSpPr>
          <a:xfrm rot="0">
            <a:off x="12789181" y="4329727"/>
            <a:ext cx="1239263" cy="123926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F5776"/>
            </a:solidFill>
          </p:spPr>
        </p:sp>
      </p:grpSp>
      <p:sp>
        <p:nvSpPr>
          <p:cNvPr name="TextBox 12" id="12"/>
          <p:cNvSpPr txBox="true"/>
          <p:nvPr/>
        </p:nvSpPr>
        <p:spPr>
          <a:xfrm rot="0">
            <a:off x="12789181" y="4228189"/>
            <a:ext cx="1239263" cy="1204214"/>
          </a:xfrm>
          <a:prstGeom prst="rect">
            <a:avLst/>
          </a:prstGeom>
        </p:spPr>
        <p:txBody>
          <a:bodyPr anchor="t" rtlCol="false" tIns="0" lIns="0" bIns="0" rIns="0">
            <a:spAutoFit/>
          </a:bodyPr>
          <a:lstStyle/>
          <a:p>
            <a:pPr algn="ctr" marL="0" indent="0" lvl="1">
              <a:lnSpc>
                <a:spcPts val="10047"/>
              </a:lnSpc>
              <a:spcBef>
                <a:spcPct val="0"/>
              </a:spcBef>
            </a:pPr>
            <a:r>
              <a:rPr lang="en-US" sz="6399" spc="332" u="none">
                <a:solidFill>
                  <a:srgbClr val="FFFFFF"/>
                </a:solidFill>
                <a:latin typeface="Chewy"/>
              </a:rPr>
              <a:t>2</a:t>
            </a:r>
          </a:p>
        </p:txBody>
      </p:sp>
      <p:grpSp>
        <p:nvGrpSpPr>
          <p:cNvPr name="Group 13" id="13"/>
          <p:cNvGrpSpPr/>
          <p:nvPr/>
        </p:nvGrpSpPr>
        <p:grpSpPr>
          <a:xfrm rot="0">
            <a:off x="-453566" y="562127"/>
            <a:ext cx="19195132" cy="1723873"/>
            <a:chOff x="0" y="0"/>
            <a:chExt cx="5055508" cy="454024"/>
          </a:xfrm>
        </p:grpSpPr>
        <p:sp>
          <p:nvSpPr>
            <p:cNvPr name="Freeform 14" id="14"/>
            <p:cNvSpPr/>
            <p:nvPr/>
          </p:nvSpPr>
          <p:spPr>
            <a:xfrm flipH="false" flipV="false" rot="0">
              <a:off x="0" y="0"/>
              <a:ext cx="5055508" cy="454024"/>
            </a:xfrm>
            <a:custGeom>
              <a:avLst/>
              <a:gdLst/>
              <a:ahLst/>
              <a:cxnLst/>
              <a:rect r="r" b="b" t="t" l="l"/>
              <a:pathLst>
                <a:path h="454024" w="5055508">
                  <a:moveTo>
                    <a:pt x="0" y="0"/>
                  </a:moveTo>
                  <a:lnTo>
                    <a:pt x="5055508" y="0"/>
                  </a:lnTo>
                  <a:lnTo>
                    <a:pt x="5055508" y="454024"/>
                  </a:lnTo>
                  <a:lnTo>
                    <a:pt x="0" y="454024"/>
                  </a:lnTo>
                  <a:close/>
                </a:path>
              </a:pathLst>
            </a:custGeom>
            <a:solidFill>
              <a:srgbClr val="1F5776"/>
            </a:solidFill>
          </p:spPr>
        </p:sp>
        <p:sp>
          <p:nvSpPr>
            <p:cNvPr name="TextBox 15" id="15"/>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TextBox 16" id="16"/>
          <p:cNvSpPr txBox="true"/>
          <p:nvPr/>
        </p:nvSpPr>
        <p:spPr>
          <a:xfrm rot="0">
            <a:off x="1028700" y="844428"/>
            <a:ext cx="16230600" cy="1238250"/>
          </a:xfrm>
          <a:prstGeom prst="rect">
            <a:avLst/>
          </a:prstGeom>
        </p:spPr>
        <p:txBody>
          <a:bodyPr anchor="t" rtlCol="false" tIns="0" lIns="0" bIns="0" rIns="0">
            <a:spAutoFit/>
          </a:bodyPr>
          <a:lstStyle/>
          <a:p>
            <a:pPr algn="ctr" marL="0" indent="0" lvl="0">
              <a:lnSpc>
                <a:spcPts val="9600"/>
              </a:lnSpc>
              <a:spcBef>
                <a:spcPct val="0"/>
              </a:spcBef>
            </a:pPr>
            <a:r>
              <a:rPr lang="en-US" sz="8000" spc="416">
                <a:solidFill>
                  <a:srgbClr val="FFFFFF"/>
                </a:solidFill>
                <a:latin typeface="Chewy"/>
              </a:rPr>
              <a:t>Learning Objectives</a:t>
            </a:r>
          </a:p>
        </p:txBody>
      </p:sp>
      <p:sp>
        <p:nvSpPr>
          <p:cNvPr name="TextBox 17" id="17"/>
          <p:cNvSpPr txBox="true"/>
          <p:nvPr/>
        </p:nvSpPr>
        <p:spPr>
          <a:xfrm rot="0">
            <a:off x="1028700" y="2896732"/>
            <a:ext cx="16230600" cy="987425"/>
          </a:xfrm>
          <a:prstGeom prst="rect">
            <a:avLst/>
          </a:prstGeom>
        </p:spPr>
        <p:txBody>
          <a:bodyPr anchor="t" rtlCol="false" tIns="0" lIns="0" bIns="0" rIns="0">
            <a:spAutoFit/>
          </a:bodyPr>
          <a:lstStyle/>
          <a:p>
            <a:pPr>
              <a:lnSpc>
                <a:spcPts val="3850"/>
              </a:lnSpc>
            </a:pPr>
            <a:r>
              <a:rPr lang="en-US" sz="3500" spc="182">
                <a:solidFill>
                  <a:srgbClr val="3D3D3D"/>
                </a:solidFill>
                <a:latin typeface="Chewy"/>
              </a:rPr>
              <a:t>This presentation will focus on the skills required so that students can achieve the following:</a:t>
            </a:r>
          </a:p>
        </p:txBody>
      </p:sp>
      <p:sp>
        <p:nvSpPr>
          <p:cNvPr name="TextBox 18" id="18"/>
          <p:cNvSpPr txBox="true"/>
          <p:nvPr/>
        </p:nvSpPr>
        <p:spPr>
          <a:xfrm rot="0">
            <a:off x="10038307" y="6734317"/>
            <a:ext cx="6741011" cy="2138680"/>
          </a:xfrm>
          <a:prstGeom prst="rect">
            <a:avLst/>
          </a:prstGeom>
        </p:spPr>
        <p:txBody>
          <a:bodyPr anchor="t" rtlCol="false" tIns="0" lIns="0" bIns="0" rIns="0">
            <a:spAutoFit/>
          </a:bodyPr>
          <a:lstStyle/>
          <a:p>
            <a:pPr algn="ctr">
              <a:lnSpc>
                <a:spcPts val="3379"/>
              </a:lnSpc>
            </a:pPr>
            <a:r>
              <a:rPr lang="en-US" sz="2599" spc="135">
                <a:solidFill>
                  <a:srgbClr val="3D3D3D"/>
                </a:solidFill>
                <a:latin typeface="Kollektif"/>
              </a:rPr>
              <a:t>Write an extended paragraph with clear  structure that includes a topic sentence and developing sentence, 2-3 examples  and explanations and a linking statement.</a:t>
            </a:r>
          </a:p>
        </p:txBody>
      </p:sp>
      <p:sp>
        <p:nvSpPr>
          <p:cNvPr name="TextBox 19" id="19"/>
          <p:cNvSpPr txBox="true"/>
          <p:nvPr/>
        </p:nvSpPr>
        <p:spPr>
          <a:xfrm rot="0">
            <a:off x="1508682" y="5929403"/>
            <a:ext cx="6741011" cy="501650"/>
          </a:xfrm>
          <a:prstGeom prst="rect">
            <a:avLst/>
          </a:prstGeom>
        </p:spPr>
        <p:txBody>
          <a:bodyPr anchor="t" rtlCol="false" tIns="0" lIns="0" bIns="0" rIns="0">
            <a:spAutoFit/>
          </a:bodyPr>
          <a:lstStyle/>
          <a:p>
            <a:pPr algn="ctr">
              <a:lnSpc>
                <a:spcPts val="3850"/>
              </a:lnSpc>
            </a:pPr>
            <a:r>
              <a:rPr lang="en-US" sz="3500" spc="182">
                <a:solidFill>
                  <a:srgbClr val="3D3D3D"/>
                </a:solidFill>
                <a:latin typeface="Chewy"/>
              </a:rPr>
              <a:t>For Higher sec. level</a:t>
            </a:r>
          </a:p>
        </p:txBody>
      </p:sp>
      <p:sp>
        <p:nvSpPr>
          <p:cNvPr name="TextBox 20" id="20"/>
          <p:cNvSpPr txBox="true"/>
          <p:nvPr/>
        </p:nvSpPr>
        <p:spPr>
          <a:xfrm rot="0">
            <a:off x="10038307" y="5929403"/>
            <a:ext cx="6741011" cy="501650"/>
          </a:xfrm>
          <a:prstGeom prst="rect">
            <a:avLst/>
          </a:prstGeom>
        </p:spPr>
        <p:txBody>
          <a:bodyPr anchor="t" rtlCol="false" tIns="0" lIns="0" bIns="0" rIns="0">
            <a:spAutoFit/>
          </a:bodyPr>
          <a:lstStyle/>
          <a:p>
            <a:pPr algn="ctr">
              <a:lnSpc>
                <a:spcPts val="3850"/>
              </a:lnSpc>
            </a:pPr>
            <a:r>
              <a:rPr lang="en-US" sz="3500" spc="182">
                <a:solidFill>
                  <a:srgbClr val="3D3D3D"/>
                </a:solidFill>
                <a:latin typeface="Chewy"/>
              </a:rPr>
              <a:t>For College Level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470140"/>
            <a:ext cx="16230600" cy="906145"/>
          </a:xfrm>
          <a:prstGeom prst="rect">
            <a:avLst/>
          </a:prstGeom>
        </p:spPr>
        <p:txBody>
          <a:bodyPr anchor="t" rtlCol="false" tIns="0" lIns="0" bIns="0" rIns="0">
            <a:spAutoFit/>
          </a:bodyPr>
          <a:lstStyle/>
          <a:p>
            <a:pPr algn="ctr" marL="0" indent="0" lvl="0">
              <a:lnSpc>
                <a:spcPts val="7279"/>
              </a:lnSpc>
              <a:spcBef>
                <a:spcPct val="0"/>
              </a:spcBef>
            </a:pPr>
            <a:r>
              <a:rPr lang="en-US" sz="5199" spc="270">
                <a:solidFill>
                  <a:srgbClr val="3D3D3D"/>
                </a:solidFill>
                <a:latin typeface="Chewy"/>
              </a:rPr>
              <a:t>For Higher secondary Level</a:t>
            </a:r>
          </a:p>
        </p:txBody>
      </p:sp>
      <p:sp>
        <p:nvSpPr>
          <p:cNvPr name="Freeform 3" id="3"/>
          <p:cNvSpPr/>
          <p:nvPr/>
        </p:nvSpPr>
        <p:spPr>
          <a:xfrm flipH="true" flipV="false" rot="0">
            <a:off x="4856044"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7834666"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0813287"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3791909"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16770531"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1877422"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1101200"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53566" y="3600450"/>
            <a:ext cx="19195132" cy="3086100"/>
            <a:chOff x="0" y="0"/>
            <a:chExt cx="5055508" cy="812800"/>
          </a:xfrm>
        </p:grpSpPr>
        <p:sp>
          <p:nvSpPr>
            <p:cNvPr name="Freeform 11" id="11"/>
            <p:cNvSpPr/>
            <p:nvPr/>
          </p:nvSpPr>
          <p:spPr>
            <a:xfrm flipH="false" flipV="false" rot="0">
              <a:off x="0" y="0"/>
              <a:ext cx="5055508" cy="812800"/>
            </a:xfrm>
            <a:custGeom>
              <a:avLst/>
              <a:gdLst/>
              <a:ahLst/>
              <a:cxnLst/>
              <a:rect r="r" b="b" t="t" l="l"/>
              <a:pathLst>
                <a:path h="812800" w="5055508">
                  <a:moveTo>
                    <a:pt x="0" y="0"/>
                  </a:moveTo>
                  <a:lnTo>
                    <a:pt x="5055508" y="0"/>
                  </a:lnTo>
                  <a:lnTo>
                    <a:pt x="5055508" y="812800"/>
                  </a:lnTo>
                  <a:lnTo>
                    <a:pt x="0" y="812800"/>
                  </a:lnTo>
                  <a:close/>
                </a:path>
              </a:pathLst>
            </a:custGeom>
            <a:solidFill>
              <a:srgbClr val="1F5776"/>
            </a:solidFill>
          </p:spPr>
        </p:sp>
        <p:sp>
          <p:nvSpPr>
            <p:cNvPr name="TextBox 12" id="12"/>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TextBox 13" id="13"/>
          <p:cNvSpPr txBox="true"/>
          <p:nvPr/>
        </p:nvSpPr>
        <p:spPr>
          <a:xfrm rot="0">
            <a:off x="1028700" y="4524375"/>
            <a:ext cx="16230600" cy="1304925"/>
          </a:xfrm>
          <a:prstGeom prst="rect">
            <a:avLst/>
          </a:prstGeom>
        </p:spPr>
        <p:txBody>
          <a:bodyPr anchor="t" rtlCol="false" tIns="0" lIns="0" bIns="0" rIns="0">
            <a:spAutoFit/>
          </a:bodyPr>
          <a:lstStyle/>
          <a:p>
            <a:pPr algn="ctr" marL="0" indent="0" lvl="0">
              <a:lnSpc>
                <a:spcPts val="9900"/>
              </a:lnSpc>
            </a:pPr>
            <a:r>
              <a:rPr lang="en-US" sz="9000" spc="468">
                <a:solidFill>
                  <a:srgbClr val="FFFFFF"/>
                </a:solidFill>
                <a:latin typeface="Chewy"/>
              </a:rPr>
              <a:t>Simple Paragraph Structure</a:t>
            </a:r>
          </a:p>
        </p:txBody>
      </p:sp>
      <p:sp>
        <p:nvSpPr>
          <p:cNvPr name="Freeform 14" id="14"/>
          <p:cNvSpPr/>
          <p:nvPr/>
        </p:nvSpPr>
        <p:spPr>
          <a:xfrm flipH="false" flipV="false" rot="0">
            <a:off x="1211523"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4141609"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7071695"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0001781"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2931867"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61953"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718563"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3566" y="562127"/>
            <a:ext cx="19195132" cy="1723873"/>
            <a:chOff x="0" y="0"/>
            <a:chExt cx="5055508" cy="454024"/>
          </a:xfrm>
        </p:grpSpPr>
        <p:sp>
          <p:nvSpPr>
            <p:cNvPr name="Freeform 3" id="3"/>
            <p:cNvSpPr/>
            <p:nvPr/>
          </p:nvSpPr>
          <p:spPr>
            <a:xfrm flipH="false" flipV="false" rot="0">
              <a:off x="0" y="0"/>
              <a:ext cx="5055508" cy="454024"/>
            </a:xfrm>
            <a:custGeom>
              <a:avLst/>
              <a:gdLst/>
              <a:ahLst/>
              <a:cxnLst/>
              <a:rect r="r" b="b" t="t" l="l"/>
              <a:pathLst>
                <a:path h="454024" w="5055508">
                  <a:moveTo>
                    <a:pt x="0" y="0"/>
                  </a:moveTo>
                  <a:lnTo>
                    <a:pt x="5055508" y="0"/>
                  </a:lnTo>
                  <a:lnTo>
                    <a:pt x="5055508" y="454024"/>
                  </a:lnTo>
                  <a:lnTo>
                    <a:pt x="0" y="454024"/>
                  </a:lnTo>
                  <a:close/>
                </a:path>
              </a:pathLst>
            </a:custGeom>
            <a:solidFill>
              <a:srgbClr val="1F5776"/>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TextBox 5" id="5"/>
          <p:cNvSpPr txBox="true"/>
          <p:nvPr/>
        </p:nvSpPr>
        <p:spPr>
          <a:xfrm rot="0">
            <a:off x="1028700" y="844428"/>
            <a:ext cx="16230600" cy="1238250"/>
          </a:xfrm>
          <a:prstGeom prst="rect">
            <a:avLst/>
          </a:prstGeom>
        </p:spPr>
        <p:txBody>
          <a:bodyPr anchor="t" rtlCol="false" tIns="0" lIns="0" bIns="0" rIns="0">
            <a:spAutoFit/>
          </a:bodyPr>
          <a:lstStyle/>
          <a:p>
            <a:pPr algn="ctr" marL="0" indent="0" lvl="0">
              <a:lnSpc>
                <a:spcPts val="9600"/>
              </a:lnSpc>
              <a:spcBef>
                <a:spcPct val="0"/>
              </a:spcBef>
            </a:pPr>
            <a:r>
              <a:rPr lang="en-US" sz="8000" spc="416">
                <a:solidFill>
                  <a:srgbClr val="FFFFFF"/>
                </a:solidFill>
                <a:latin typeface="Chewy"/>
              </a:rPr>
              <a:t>Simple Paragraph Structure</a:t>
            </a:r>
          </a:p>
        </p:txBody>
      </p:sp>
      <p:grpSp>
        <p:nvGrpSpPr>
          <p:cNvPr name="Group 6" id="6"/>
          <p:cNvGrpSpPr/>
          <p:nvPr/>
        </p:nvGrpSpPr>
        <p:grpSpPr>
          <a:xfrm rot="0">
            <a:off x="3796008" y="3482395"/>
            <a:ext cx="13845142" cy="1184524"/>
            <a:chOff x="0" y="0"/>
            <a:chExt cx="17132064" cy="1465737"/>
          </a:xfrm>
        </p:grpSpPr>
        <p:sp>
          <p:nvSpPr>
            <p:cNvPr name="Freeform 7" id="7"/>
            <p:cNvSpPr/>
            <p:nvPr/>
          </p:nvSpPr>
          <p:spPr>
            <a:xfrm flipH="false" flipV="false" rot="0">
              <a:off x="0" y="0"/>
              <a:ext cx="17132064" cy="1465738"/>
            </a:xfrm>
            <a:custGeom>
              <a:avLst/>
              <a:gdLst/>
              <a:ahLst/>
              <a:cxnLst/>
              <a:rect r="r" b="b" t="t" l="l"/>
              <a:pathLst>
                <a:path h="1465738" w="17132064">
                  <a:moveTo>
                    <a:pt x="17007604" y="1465737"/>
                  </a:moveTo>
                  <a:lnTo>
                    <a:pt x="124460" y="1465737"/>
                  </a:lnTo>
                  <a:cubicBezTo>
                    <a:pt x="55880" y="1465737"/>
                    <a:pt x="0" y="1409858"/>
                    <a:pt x="0" y="1341277"/>
                  </a:cubicBezTo>
                  <a:lnTo>
                    <a:pt x="0" y="124460"/>
                  </a:lnTo>
                  <a:cubicBezTo>
                    <a:pt x="0" y="55880"/>
                    <a:pt x="55880" y="0"/>
                    <a:pt x="124460" y="0"/>
                  </a:cubicBezTo>
                  <a:lnTo>
                    <a:pt x="17007604" y="0"/>
                  </a:lnTo>
                  <a:cubicBezTo>
                    <a:pt x="17076184" y="0"/>
                    <a:pt x="17132064" y="55880"/>
                    <a:pt x="17132064" y="124460"/>
                  </a:cubicBezTo>
                  <a:lnTo>
                    <a:pt x="17132064" y="1341278"/>
                  </a:lnTo>
                  <a:cubicBezTo>
                    <a:pt x="17132064" y="1409858"/>
                    <a:pt x="17076184" y="1465738"/>
                    <a:pt x="17007604" y="1465738"/>
                  </a:cubicBezTo>
                  <a:close/>
                </a:path>
              </a:pathLst>
            </a:custGeom>
            <a:solidFill>
              <a:srgbClr val="FDD8D8"/>
            </a:solidFill>
          </p:spPr>
        </p:sp>
      </p:grpSp>
      <p:grpSp>
        <p:nvGrpSpPr>
          <p:cNvPr name="Group 8" id="8"/>
          <p:cNvGrpSpPr/>
          <p:nvPr/>
        </p:nvGrpSpPr>
        <p:grpSpPr>
          <a:xfrm rot="0">
            <a:off x="3801005" y="8320218"/>
            <a:ext cx="13840145" cy="1128582"/>
            <a:chOff x="0" y="0"/>
            <a:chExt cx="17125881" cy="1396514"/>
          </a:xfrm>
        </p:grpSpPr>
        <p:sp>
          <p:nvSpPr>
            <p:cNvPr name="Freeform 9" id="9"/>
            <p:cNvSpPr/>
            <p:nvPr/>
          </p:nvSpPr>
          <p:spPr>
            <a:xfrm flipH="false" flipV="false" rot="0">
              <a:off x="0" y="0"/>
              <a:ext cx="17125882" cy="1396515"/>
            </a:xfrm>
            <a:custGeom>
              <a:avLst/>
              <a:gdLst/>
              <a:ahLst/>
              <a:cxnLst/>
              <a:rect r="r" b="b" t="t" l="l"/>
              <a:pathLst>
                <a:path h="1396515" w="17125882">
                  <a:moveTo>
                    <a:pt x="17001421" y="1396514"/>
                  </a:moveTo>
                  <a:lnTo>
                    <a:pt x="124460" y="1396514"/>
                  </a:lnTo>
                  <a:cubicBezTo>
                    <a:pt x="55880" y="1396514"/>
                    <a:pt x="0" y="1340634"/>
                    <a:pt x="0" y="1272054"/>
                  </a:cubicBezTo>
                  <a:lnTo>
                    <a:pt x="0" y="124460"/>
                  </a:lnTo>
                  <a:cubicBezTo>
                    <a:pt x="0" y="55880"/>
                    <a:pt x="55880" y="0"/>
                    <a:pt x="124460" y="0"/>
                  </a:cubicBezTo>
                  <a:lnTo>
                    <a:pt x="17001421" y="0"/>
                  </a:lnTo>
                  <a:cubicBezTo>
                    <a:pt x="17070001" y="0"/>
                    <a:pt x="17125882" y="55880"/>
                    <a:pt x="17125882" y="124460"/>
                  </a:cubicBezTo>
                  <a:lnTo>
                    <a:pt x="17125882" y="1272055"/>
                  </a:lnTo>
                  <a:cubicBezTo>
                    <a:pt x="17125882" y="1340634"/>
                    <a:pt x="17070001" y="1396515"/>
                    <a:pt x="17001421" y="1396515"/>
                  </a:cubicBezTo>
                  <a:close/>
                </a:path>
              </a:pathLst>
            </a:custGeom>
            <a:solidFill>
              <a:srgbClr val="F8D4B7"/>
            </a:solidFill>
          </p:spPr>
        </p:sp>
      </p:grpSp>
      <p:sp>
        <p:nvSpPr>
          <p:cNvPr name="TextBox 10" id="10"/>
          <p:cNvSpPr txBox="true"/>
          <p:nvPr/>
        </p:nvSpPr>
        <p:spPr>
          <a:xfrm rot="0">
            <a:off x="4216126" y="3695369"/>
            <a:ext cx="13108322" cy="73342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A sentence that identifies a clear main point or outlines the topic you're writing about. It should directly address the question by using key words.</a:t>
            </a:r>
          </a:p>
        </p:txBody>
      </p:sp>
      <p:grpSp>
        <p:nvGrpSpPr>
          <p:cNvPr name="Group 11" id="11"/>
          <p:cNvGrpSpPr/>
          <p:nvPr/>
        </p:nvGrpSpPr>
        <p:grpSpPr>
          <a:xfrm rot="0">
            <a:off x="3796008" y="4895519"/>
            <a:ext cx="13845142" cy="1483303"/>
            <a:chOff x="0" y="0"/>
            <a:chExt cx="17132064" cy="1835449"/>
          </a:xfrm>
        </p:grpSpPr>
        <p:sp>
          <p:nvSpPr>
            <p:cNvPr name="Freeform 12" id="12"/>
            <p:cNvSpPr/>
            <p:nvPr/>
          </p:nvSpPr>
          <p:spPr>
            <a:xfrm flipH="false" flipV="false" rot="0">
              <a:off x="0" y="0"/>
              <a:ext cx="17132064" cy="1835449"/>
            </a:xfrm>
            <a:custGeom>
              <a:avLst/>
              <a:gdLst/>
              <a:ahLst/>
              <a:cxnLst/>
              <a:rect r="r" b="b" t="t" l="l"/>
              <a:pathLst>
                <a:path h="1835449" w="17132064">
                  <a:moveTo>
                    <a:pt x="17007604" y="1835449"/>
                  </a:moveTo>
                  <a:lnTo>
                    <a:pt x="124460" y="1835449"/>
                  </a:lnTo>
                  <a:cubicBezTo>
                    <a:pt x="55880" y="1835449"/>
                    <a:pt x="0" y="1779569"/>
                    <a:pt x="0" y="1710989"/>
                  </a:cubicBezTo>
                  <a:lnTo>
                    <a:pt x="0" y="124460"/>
                  </a:lnTo>
                  <a:cubicBezTo>
                    <a:pt x="0" y="55880"/>
                    <a:pt x="55880" y="0"/>
                    <a:pt x="124460" y="0"/>
                  </a:cubicBezTo>
                  <a:lnTo>
                    <a:pt x="17007604" y="0"/>
                  </a:lnTo>
                  <a:cubicBezTo>
                    <a:pt x="17076184" y="0"/>
                    <a:pt x="17132064" y="55880"/>
                    <a:pt x="17132064" y="124460"/>
                  </a:cubicBezTo>
                  <a:lnTo>
                    <a:pt x="17132064" y="1710989"/>
                  </a:lnTo>
                  <a:cubicBezTo>
                    <a:pt x="17132064" y="1779569"/>
                    <a:pt x="17076184" y="1835449"/>
                    <a:pt x="17007604" y="1835449"/>
                  </a:cubicBezTo>
                  <a:close/>
                </a:path>
              </a:pathLst>
            </a:custGeom>
            <a:solidFill>
              <a:srgbClr val="BBE1F6"/>
            </a:solidFill>
          </p:spPr>
        </p:sp>
      </p:grpSp>
      <p:sp>
        <p:nvSpPr>
          <p:cNvPr name="TextBox 13" id="13"/>
          <p:cNvSpPr txBox="true"/>
          <p:nvPr/>
        </p:nvSpPr>
        <p:spPr>
          <a:xfrm rot="0">
            <a:off x="4216126" y="5084720"/>
            <a:ext cx="13102074" cy="109537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A specific example from the text that support your point. It should be the strongest piece of evidence that illustrates your idea. Use metalanguage where possible to identify specific techniques.</a:t>
            </a:r>
          </a:p>
        </p:txBody>
      </p:sp>
      <p:grpSp>
        <p:nvGrpSpPr>
          <p:cNvPr name="Group 14" id="14"/>
          <p:cNvGrpSpPr/>
          <p:nvPr/>
        </p:nvGrpSpPr>
        <p:grpSpPr>
          <a:xfrm rot="0">
            <a:off x="3801005" y="6607422"/>
            <a:ext cx="13840145" cy="1483303"/>
            <a:chOff x="0" y="0"/>
            <a:chExt cx="17125881" cy="1835449"/>
          </a:xfrm>
        </p:grpSpPr>
        <p:sp>
          <p:nvSpPr>
            <p:cNvPr name="Freeform 15" id="15"/>
            <p:cNvSpPr/>
            <p:nvPr/>
          </p:nvSpPr>
          <p:spPr>
            <a:xfrm flipH="false" flipV="false" rot="0">
              <a:off x="0" y="0"/>
              <a:ext cx="17125882" cy="1835449"/>
            </a:xfrm>
            <a:custGeom>
              <a:avLst/>
              <a:gdLst/>
              <a:ahLst/>
              <a:cxnLst/>
              <a:rect r="r" b="b" t="t" l="l"/>
              <a:pathLst>
                <a:path h="1835449" w="17125882">
                  <a:moveTo>
                    <a:pt x="17001421" y="1835449"/>
                  </a:moveTo>
                  <a:lnTo>
                    <a:pt x="124460" y="1835449"/>
                  </a:lnTo>
                  <a:cubicBezTo>
                    <a:pt x="55880" y="1835449"/>
                    <a:pt x="0" y="1779569"/>
                    <a:pt x="0" y="1710989"/>
                  </a:cubicBezTo>
                  <a:lnTo>
                    <a:pt x="0" y="124460"/>
                  </a:lnTo>
                  <a:cubicBezTo>
                    <a:pt x="0" y="55880"/>
                    <a:pt x="55880" y="0"/>
                    <a:pt x="124460" y="0"/>
                  </a:cubicBezTo>
                  <a:lnTo>
                    <a:pt x="17001421" y="0"/>
                  </a:lnTo>
                  <a:cubicBezTo>
                    <a:pt x="17070001" y="0"/>
                    <a:pt x="17125882" y="55880"/>
                    <a:pt x="17125882" y="124460"/>
                  </a:cubicBezTo>
                  <a:lnTo>
                    <a:pt x="17125882" y="1710989"/>
                  </a:lnTo>
                  <a:cubicBezTo>
                    <a:pt x="17125882" y="1779569"/>
                    <a:pt x="17070001" y="1835449"/>
                    <a:pt x="17001421" y="1835449"/>
                  </a:cubicBezTo>
                  <a:close/>
                </a:path>
              </a:pathLst>
            </a:custGeom>
            <a:solidFill>
              <a:srgbClr val="BEEBDD"/>
            </a:solidFill>
          </p:spPr>
        </p:sp>
      </p:grpSp>
      <p:sp>
        <p:nvSpPr>
          <p:cNvPr name="TextBox 16" id="16"/>
          <p:cNvSpPr txBox="true"/>
          <p:nvPr/>
        </p:nvSpPr>
        <p:spPr>
          <a:xfrm rot="0">
            <a:off x="4214873" y="6810911"/>
            <a:ext cx="13103326" cy="109537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A sentence that gives more detail to explain how your example supports your point. Consider the effect of your example e.g. how it conveys ideas and positions audience response. Make it clear that you understand the question.</a:t>
            </a:r>
          </a:p>
        </p:txBody>
      </p:sp>
      <p:sp>
        <p:nvSpPr>
          <p:cNvPr name="TextBox 17" id="17"/>
          <p:cNvSpPr txBox="true"/>
          <p:nvPr/>
        </p:nvSpPr>
        <p:spPr>
          <a:xfrm rot="0">
            <a:off x="4214873" y="8545534"/>
            <a:ext cx="13103326" cy="73342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Link back to the question by reinforcing the main point of your paragraph. You might also use key words here. You should not introduce any new information.</a:t>
            </a:r>
          </a:p>
        </p:txBody>
      </p:sp>
      <p:grpSp>
        <p:nvGrpSpPr>
          <p:cNvPr name="Group 18" id="18"/>
          <p:cNvGrpSpPr/>
          <p:nvPr/>
        </p:nvGrpSpPr>
        <p:grpSpPr>
          <a:xfrm rot="0">
            <a:off x="646850" y="3482395"/>
            <a:ext cx="2787050" cy="1159964"/>
            <a:chOff x="0" y="0"/>
            <a:chExt cx="5727232" cy="2383660"/>
          </a:xfrm>
        </p:grpSpPr>
        <p:sp>
          <p:nvSpPr>
            <p:cNvPr name="Freeform 19" id="19"/>
            <p:cNvSpPr/>
            <p:nvPr/>
          </p:nvSpPr>
          <p:spPr>
            <a:xfrm flipH="false" flipV="false" rot="0">
              <a:off x="0" y="0"/>
              <a:ext cx="5727233" cy="2383660"/>
            </a:xfrm>
            <a:custGeom>
              <a:avLst/>
              <a:gdLst/>
              <a:ahLst/>
              <a:cxnLst/>
              <a:rect r="r" b="b" t="t" l="l"/>
              <a:pathLst>
                <a:path h="2383660" w="5727233">
                  <a:moveTo>
                    <a:pt x="5602772" y="2383660"/>
                  </a:moveTo>
                  <a:lnTo>
                    <a:pt x="124460" y="2383660"/>
                  </a:lnTo>
                  <a:cubicBezTo>
                    <a:pt x="55880" y="2383660"/>
                    <a:pt x="0" y="2327780"/>
                    <a:pt x="0" y="2259200"/>
                  </a:cubicBezTo>
                  <a:lnTo>
                    <a:pt x="0" y="124460"/>
                  </a:lnTo>
                  <a:cubicBezTo>
                    <a:pt x="0" y="55880"/>
                    <a:pt x="55880" y="0"/>
                    <a:pt x="124460" y="0"/>
                  </a:cubicBezTo>
                  <a:lnTo>
                    <a:pt x="5602773" y="0"/>
                  </a:lnTo>
                  <a:cubicBezTo>
                    <a:pt x="5671353" y="0"/>
                    <a:pt x="5727233" y="55880"/>
                    <a:pt x="5727233" y="124460"/>
                  </a:cubicBezTo>
                  <a:lnTo>
                    <a:pt x="5727233" y="2259200"/>
                  </a:lnTo>
                  <a:cubicBezTo>
                    <a:pt x="5727233" y="2327780"/>
                    <a:pt x="5671353" y="2383660"/>
                    <a:pt x="5602773" y="2383660"/>
                  </a:cubicBezTo>
                  <a:close/>
                </a:path>
              </a:pathLst>
            </a:custGeom>
            <a:solidFill>
              <a:srgbClr val="FDA5A5"/>
            </a:solidFill>
          </p:spPr>
        </p:sp>
      </p:grpSp>
      <p:grpSp>
        <p:nvGrpSpPr>
          <p:cNvPr name="Group 20" id="20"/>
          <p:cNvGrpSpPr/>
          <p:nvPr/>
        </p:nvGrpSpPr>
        <p:grpSpPr>
          <a:xfrm rot="0">
            <a:off x="646850" y="4895519"/>
            <a:ext cx="2787050" cy="1483303"/>
            <a:chOff x="0" y="0"/>
            <a:chExt cx="5727232" cy="3048106"/>
          </a:xfrm>
        </p:grpSpPr>
        <p:sp>
          <p:nvSpPr>
            <p:cNvPr name="Freeform 21" id="21"/>
            <p:cNvSpPr/>
            <p:nvPr/>
          </p:nvSpPr>
          <p:spPr>
            <a:xfrm flipH="false" flipV="false" rot="0">
              <a:off x="0" y="0"/>
              <a:ext cx="5727233" cy="3048106"/>
            </a:xfrm>
            <a:custGeom>
              <a:avLst/>
              <a:gdLst/>
              <a:ahLst/>
              <a:cxnLst/>
              <a:rect r="r" b="b" t="t" l="l"/>
              <a:pathLst>
                <a:path h="3048106" w="5727233">
                  <a:moveTo>
                    <a:pt x="5602772" y="3048106"/>
                  </a:moveTo>
                  <a:lnTo>
                    <a:pt x="124460" y="3048106"/>
                  </a:lnTo>
                  <a:cubicBezTo>
                    <a:pt x="55880" y="3048106"/>
                    <a:pt x="0" y="2992226"/>
                    <a:pt x="0" y="2923646"/>
                  </a:cubicBezTo>
                  <a:lnTo>
                    <a:pt x="0" y="124460"/>
                  </a:lnTo>
                  <a:cubicBezTo>
                    <a:pt x="0" y="55880"/>
                    <a:pt x="55880" y="0"/>
                    <a:pt x="124460" y="0"/>
                  </a:cubicBezTo>
                  <a:lnTo>
                    <a:pt x="5602773" y="0"/>
                  </a:lnTo>
                  <a:cubicBezTo>
                    <a:pt x="5671353" y="0"/>
                    <a:pt x="5727233" y="55880"/>
                    <a:pt x="5727233" y="124460"/>
                  </a:cubicBezTo>
                  <a:lnTo>
                    <a:pt x="5727233" y="2923646"/>
                  </a:lnTo>
                  <a:cubicBezTo>
                    <a:pt x="5727233" y="2992226"/>
                    <a:pt x="5671353" y="3048106"/>
                    <a:pt x="5602773" y="3048106"/>
                  </a:cubicBezTo>
                  <a:close/>
                </a:path>
              </a:pathLst>
            </a:custGeom>
            <a:solidFill>
              <a:srgbClr val="86C1E1"/>
            </a:solidFill>
          </p:spPr>
        </p:sp>
      </p:grpSp>
      <p:grpSp>
        <p:nvGrpSpPr>
          <p:cNvPr name="Group 22" id="22"/>
          <p:cNvGrpSpPr/>
          <p:nvPr/>
        </p:nvGrpSpPr>
        <p:grpSpPr>
          <a:xfrm rot="0">
            <a:off x="646850" y="6607422"/>
            <a:ext cx="2797043" cy="1450689"/>
            <a:chOff x="0" y="0"/>
            <a:chExt cx="5747767" cy="2981084"/>
          </a:xfrm>
        </p:grpSpPr>
        <p:sp>
          <p:nvSpPr>
            <p:cNvPr name="Freeform 23" id="23"/>
            <p:cNvSpPr/>
            <p:nvPr/>
          </p:nvSpPr>
          <p:spPr>
            <a:xfrm flipH="false" flipV="false" rot="0">
              <a:off x="0" y="0"/>
              <a:ext cx="5747767" cy="2981084"/>
            </a:xfrm>
            <a:custGeom>
              <a:avLst/>
              <a:gdLst/>
              <a:ahLst/>
              <a:cxnLst/>
              <a:rect r="r" b="b" t="t" l="l"/>
              <a:pathLst>
                <a:path h="2981084" w="5747767">
                  <a:moveTo>
                    <a:pt x="5623307" y="2981084"/>
                  </a:moveTo>
                  <a:lnTo>
                    <a:pt x="124460" y="2981084"/>
                  </a:lnTo>
                  <a:cubicBezTo>
                    <a:pt x="55880" y="2981084"/>
                    <a:pt x="0" y="2925204"/>
                    <a:pt x="0" y="2856624"/>
                  </a:cubicBezTo>
                  <a:lnTo>
                    <a:pt x="0" y="124460"/>
                  </a:lnTo>
                  <a:cubicBezTo>
                    <a:pt x="0" y="55880"/>
                    <a:pt x="55880" y="0"/>
                    <a:pt x="124460" y="0"/>
                  </a:cubicBezTo>
                  <a:lnTo>
                    <a:pt x="5623308" y="0"/>
                  </a:lnTo>
                  <a:cubicBezTo>
                    <a:pt x="5691887" y="0"/>
                    <a:pt x="5747767" y="55880"/>
                    <a:pt x="5747767" y="124460"/>
                  </a:cubicBezTo>
                  <a:lnTo>
                    <a:pt x="5747767" y="2856624"/>
                  </a:lnTo>
                  <a:cubicBezTo>
                    <a:pt x="5747767" y="2925204"/>
                    <a:pt x="5691887" y="2981084"/>
                    <a:pt x="5623308" y="2981084"/>
                  </a:cubicBezTo>
                  <a:close/>
                </a:path>
              </a:pathLst>
            </a:custGeom>
            <a:solidFill>
              <a:srgbClr val="8FD8C2"/>
            </a:solidFill>
          </p:spPr>
        </p:sp>
      </p:grpSp>
      <p:grpSp>
        <p:nvGrpSpPr>
          <p:cNvPr name="Group 24" id="24"/>
          <p:cNvGrpSpPr/>
          <p:nvPr/>
        </p:nvGrpSpPr>
        <p:grpSpPr>
          <a:xfrm rot="0">
            <a:off x="646850" y="8320218"/>
            <a:ext cx="2797043" cy="1128582"/>
            <a:chOff x="0" y="0"/>
            <a:chExt cx="5747767" cy="2319173"/>
          </a:xfrm>
        </p:grpSpPr>
        <p:sp>
          <p:nvSpPr>
            <p:cNvPr name="Freeform 25" id="25"/>
            <p:cNvSpPr/>
            <p:nvPr/>
          </p:nvSpPr>
          <p:spPr>
            <a:xfrm flipH="false" flipV="false" rot="0">
              <a:off x="0" y="0"/>
              <a:ext cx="5747767" cy="2319173"/>
            </a:xfrm>
            <a:custGeom>
              <a:avLst/>
              <a:gdLst/>
              <a:ahLst/>
              <a:cxnLst/>
              <a:rect r="r" b="b" t="t" l="l"/>
              <a:pathLst>
                <a:path h="2319173" w="5747767">
                  <a:moveTo>
                    <a:pt x="5623307" y="2319173"/>
                  </a:moveTo>
                  <a:lnTo>
                    <a:pt x="124460" y="2319173"/>
                  </a:lnTo>
                  <a:cubicBezTo>
                    <a:pt x="55880" y="2319173"/>
                    <a:pt x="0" y="2263293"/>
                    <a:pt x="0" y="2194713"/>
                  </a:cubicBezTo>
                  <a:lnTo>
                    <a:pt x="0" y="124460"/>
                  </a:lnTo>
                  <a:cubicBezTo>
                    <a:pt x="0" y="55880"/>
                    <a:pt x="55880" y="0"/>
                    <a:pt x="124460" y="0"/>
                  </a:cubicBezTo>
                  <a:lnTo>
                    <a:pt x="5623308" y="0"/>
                  </a:lnTo>
                  <a:cubicBezTo>
                    <a:pt x="5691887" y="0"/>
                    <a:pt x="5747767" y="55880"/>
                    <a:pt x="5747767" y="124460"/>
                  </a:cubicBezTo>
                  <a:lnTo>
                    <a:pt x="5747767" y="2194713"/>
                  </a:lnTo>
                  <a:cubicBezTo>
                    <a:pt x="5747767" y="2263293"/>
                    <a:pt x="5691887" y="2319173"/>
                    <a:pt x="5623308" y="2319173"/>
                  </a:cubicBezTo>
                  <a:close/>
                </a:path>
              </a:pathLst>
            </a:custGeom>
            <a:solidFill>
              <a:srgbClr val="FAB885"/>
            </a:solidFill>
          </p:spPr>
        </p:sp>
      </p:grpSp>
      <p:sp>
        <p:nvSpPr>
          <p:cNvPr name="TextBox 26" id="26"/>
          <p:cNvSpPr txBox="true"/>
          <p:nvPr/>
        </p:nvSpPr>
        <p:spPr>
          <a:xfrm rot="0">
            <a:off x="972711" y="3607932"/>
            <a:ext cx="2135330" cy="923925"/>
          </a:xfrm>
          <a:prstGeom prst="rect">
            <a:avLst/>
          </a:prstGeom>
        </p:spPr>
        <p:txBody>
          <a:bodyPr anchor="t" rtlCol="false" tIns="0" lIns="0" bIns="0" rIns="0">
            <a:spAutoFit/>
          </a:bodyPr>
          <a:lstStyle/>
          <a:p>
            <a:pPr algn="ctr" marL="0" indent="0" lvl="0">
              <a:lnSpc>
                <a:spcPts val="3600"/>
              </a:lnSpc>
              <a:spcBef>
                <a:spcPct val="0"/>
              </a:spcBef>
            </a:pPr>
            <a:r>
              <a:rPr lang="en-US" sz="3000" spc="156">
                <a:solidFill>
                  <a:srgbClr val="3D3D3D"/>
                </a:solidFill>
                <a:latin typeface="Chewy"/>
              </a:rPr>
              <a:t>Topic Sentence</a:t>
            </a:r>
          </a:p>
        </p:txBody>
      </p:sp>
      <p:sp>
        <p:nvSpPr>
          <p:cNvPr name="TextBox 27" id="27"/>
          <p:cNvSpPr txBox="true"/>
          <p:nvPr/>
        </p:nvSpPr>
        <p:spPr>
          <a:xfrm rot="0">
            <a:off x="972711" y="5416797"/>
            <a:ext cx="2135330" cy="466725"/>
          </a:xfrm>
          <a:prstGeom prst="rect">
            <a:avLst/>
          </a:prstGeom>
        </p:spPr>
        <p:txBody>
          <a:bodyPr anchor="t" rtlCol="false" tIns="0" lIns="0" bIns="0" rIns="0">
            <a:spAutoFit/>
          </a:bodyPr>
          <a:lstStyle/>
          <a:p>
            <a:pPr algn="ctr" marL="0" indent="0" lvl="0">
              <a:lnSpc>
                <a:spcPts val="3600"/>
              </a:lnSpc>
              <a:spcBef>
                <a:spcPct val="0"/>
              </a:spcBef>
            </a:pPr>
            <a:r>
              <a:rPr lang="en-US" sz="3000" spc="156">
                <a:solidFill>
                  <a:srgbClr val="3D3D3D"/>
                </a:solidFill>
                <a:latin typeface="Chewy"/>
              </a:rPr>
              <a:t>Example</a:t>
            </a:r>
          </a:p>
        </p:txBody>
      </p:sp>
      <p:sp>
        <p:nvSpPr>
          <p:cNvPr name="TextBox 28" id="28"/>
          <p:cNvSpPr txBox="true"/>
          <p:nvPr/>
        </p:nvSpPr>
        <p:spPr>
          <a:xfrm rot="0">
            <a:off x="972711" y="7125236"/>
            <a:ext cx="2145322" cy="466725"/>
          </a:xfrm>
          <a:prstGeom prst="rect">
            <a:avLst/>
          </a:prstGeom>
        </p:spPr>
        <p:txBody>
          <a:bodyPr anchor="t" rtlCol="false" tIns="0" lIns="0" bIns="0" rIns="0">
            <a:spAutoFit/>
          </a:bodyPr>
          <a:lstStyle/>
          <a:p>
            <a:pPr algn="ctr" marL="0" indent="0" lvl="0">
              <a:lnSpc>
                <a:spcPts val="3600"/>
              </a:lnSpc>
              <a:spcBef>
                <a:spcPct val="0"/>
              </a:spcBef>
            </a:pPr>
            <a:r>
              <a:rPr lang="en-US" sz="3000" spc="156">
                <a:solidFill>
                  <a:srgbClr val="3D3D3D"/>
                </a:solidFill>
                <a:latin typeface="Chewy"/>
              </a:rPr>
              <a:t>Explanation</a:t>
            </a:r>
          </a:p>
        </p:txBody>
      </p:sp>
      <p:sp>
        <p:nvSpPr>
          <p:cNvPr name="TextBox 29" id="29"/>
          <p:cNvSpPr txBox="true"/>
          <p:nvPr/>
        </p:nvSpPr>
        <p:spPr>
          <a:xfrm rot="0">
            <a:off x="982704" y="8488384"/>
            <a:ext cx="2145322" cy="790575"/>
          </a:xfrm>
          <a:prstGeom prst="rect">
            <a:avLst/>
          </a:prstGeom>
        </p:spPr>
        <p:txBody>
          <a:bodyPr anchor="t" rtlCol="false" tIns="0" lIns="0" bIns="0" rIns="0">
            <a:spAutoFit/>
          </a:bodyPr>
          <a:lstStyle/>
          <a:p>
            <a:pPr algn="ctr" marL="0" indent="0" lvl="0">
              <a:lnSpc>
                <a:spcPts val="3120"/>
              </a:lnSpc>
              <a:spcBef>
                <a:spcPct val="0"/>
              </a:spcBef>
            </a:pPr>
            <a:r>
              <a:rPr lang="en-US" sz="2600" spc="135">
                <a:solidFill>
                  <a:srgbClr val="3D3D3D"/>
                </a:solidFill>
                <a:latin typeface="Chewy"/>
              </a:rPr>
              <a:t>Linking Statement</a:t>
            </a:r>
          </a:p>
        </p:txBody>
      </p:sp>
      <p:sp>
        <p:nvSpPr>
          <p:cNvPr name="TextBox 30" id="30"/>
          <p:cNvSpPr txBox="true"/>
          <p:nvPr/>
        </p:nvSpPr>
        <p:spPr>
          <a:xfrm rot="0">
            <a:off x="646850" y="2666075"/>
            <a:ext cx="16994300" cy="398145"/>
          </a:xfrm>
          <a:prstGeom prst="rect">
            <a:avLst/>
          </a:prstGeom>
        </p:spPr>
        <p:txBody>
          <a:bodyPr anchor="t" rtlCol="false" tIns="0" lIns="0" bIns="0" rIns="0">
            <a:spAutoFit/>
          </a:bodyPr>
          <a:lstStyle/>
          <a:p>
            <a:pPr marL="0" indent="0" lvl="0">
              <a:lnSpc>
                <a:spcPts val="3120"/>
              </a:lnSpc>
            </a:pPr>
            <a:r>
              <a:rPr lang="en-US" sz="2400" spc="124">
                <a:solidFill>
                  <a:srgbClr val="3D3D3D"/>
                </a:solidFill>
                <a:latin typeface="Kollektif"/>
              </a:rPr>
              <a:t>A basic paragraph will have four main parts. These are:</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79291" y="-315966"/>
            <a:ext cx="1962901" cy="10918932"/>
            <a:chOff x="0" y="0"/>
            <a:chExt cx="516978" cy="2875768"/>
          </a:xfrm>
        </p:grpSpPr>
        <p:sp>
          <p:nvSpPr>
            <p:cNvPr name="Freeform 3" id="3"/>
            <p:cNvSpPr/>
            <p:nvPr/>
          </p:nvSpPr>
          <p:spPr>
            <a:xfrm flipH="false" flipV="false" rot="0">
              <a:off x="0" y="0"/>
              <a:ext cx="516978" cy="2875768"/>
            </a:xfrm>
            <a:custGeom>
              <a:avLst/>
              <a:gdLst/>
              <a:ahLst/>
              <a:cxnLst/>
              <a:rect r="r" b="b" t="t" l="l"/>
              <a:pathLst>
                <a:path h="2875768" w="516978">
                  <a:moveTo>
                    <a:pt x="0" y="0"/>
                  </a:moveTo>
                  <a:lnTo>
                    <a:pt x="516978" y="0"/>
                  </a:lnTo>
                  <a:lnTo>
                    <a:pt x="516978" y="2875768"/>
                  </a:lnTo>
                  <a:lnTo>
                    <a:pt x="0" y="2875768"/>
                  </a:lnTo>
                  <a:close/>
                </a:path>
              </a:pathLst>
            </a:custGeom>
            <a:solidFill>
              <a:srgbClr val="1F5776"/>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TextBox 5" id="5"/>
          <p:cNvSpPr txBox="true"/>
          <p:nvPr/>
        </p:nvSpPr>
        <p:spPr>
          <a:xfrm rot="-5400000">
            <a:off x="-2486025" y="4524375"/>
            <a:ext cx="8229600" cy="1238250"/>
          </a:xfrm>
          <a:prstGeom prst="rect">
            <a:avLst/>
          </a:prstGeom>
        </p:spPr>
        <p:txBody>
          <a:bodyPr anchor="t" rtlCol="false" tIns="0" lIns="0" bIns="0" rIns="0">
            <a:spAutoFit/>
          </a:bodyPr>
          <a:lstStyle/>
          <a:p>
            <a:pPr algn="ctr" marL="0" indent="0" lvl="0">
              <a:lnSpc>
                <a:spcPts val="9600"/>
              </a:lnSpc>
              <a:spcBef>
                <a:spcPct val="0"/>
              </a:spcBef>
            </a:pPr>
            <a:r>
              <a:rPr lang="en-US" sz="8000" spc="416">
                <a:solidFill>
                  <a:srgbClr val="FFFFFF"/>
                </a:solidFill>
                <a:latin typeface="Chewy"/>
              </a:rPr>
              <a:t>Example </a:t>
            </a:r>
          </a:p>
        </p:txBody>
      </p:sp>
      <p:grpSp>
        <p:nvGrpSpPr>
          <p:cNvPr name="Group 6" id="6"/>
          <p:cNvGrpSpPr/>
          <p:nvPr/>
        </p:nvGrpSpPr>
        <p:grpSpPr>
          <a:xfrm rot="0">
            <a:off x="6120197" y="938920"/>
            <a:ext cx="11139103" cy="1552297"/>
            <a:chOff x="0" y="0"/>
            <a:chExt cx="13783595" cy="1920822"/>
          </a:xfrm>
        </p:grpSpPr>
        <p:sp>
          <p:nvSpPr>
            <p:cNvPr name="Freeform 7" id="7"/>
            <p:cNvSpPr/>
            <p:nvPr/>
          </p:nvSpPr>
          <p:spPr>
            <a:xfrm flipH="false" flipV="false" rot="0">
              <a:off x="0" y="0"/>
              <a:ext cx="13783596" cy="1920822"/>
            </a:xfrm>
            <a:custGeom>
              <a:avLst/>
              <a:gdLst/>
              <a:ahLst/>
              <a:cxnLst/>
              <a:rect r="r" b="b" t="t" l="l"/>
              <a:pathLst>
                <a:path h="1920822" w="13783596">
                  <a:moveTo>
                    <a:pt x="13659135" y="1920822"/>
                  </a:moveTo>
                  <a:lnTo>
                    <a:pt x="124460" y="1920822"/>
                  </a:lnTo>
                  <a:cubicBezTo>
                    <a:pt x="55880" y="1920822"/>
                    <a:pt x="0" y="1864942"/>
                    <a:pt x="0" y="1796362"/>
                  </a:cubicBezTo>
                  <a:lnTo>
                    <a:pt x="0" y="124460"/>
                  </a:lnTo>
                  <a:cubicBezTo>
                    <a:pt x="0" y="55880"/>
                    <a:pt x="55880" y="0"/>
                    <a:pt x="124460" y="0"/>
                  </a:cubicBezTo>
                  <a:lnTo>
                    <a:pt x="13659135" y="0"/>
                  </a:lnTo>
                  <a:cubicBezTo>
                    <a:pt x="13727716" y="0"/>
                    <a:pt x="13783596" y="55880"/>
                    <a:pt x="13783596" y="124460"/>
                  </a:cubicBezTo>
                  <a:lnTo>
                    <a:pt x="13783596" y="1796362"/>
                  </a:lnTo>
                  <a:cubicBezTo>
                    <a:pt x="13783596" y="1864942"/>
                    <a:pt x="13727716" y="1920822"/>
                    <a:pt x="13659135" y="1920822"/>
                  </a:cubicBezTo>
                  <a:close/>
                </a:path>
              </a:pathLst>
            </a:custGeom>
            <a:solidFill>
              <a:srgbClr val="FDD8D8"/>
            </a:solidFill>
          </p:spPr>
        </p:sp>
      </p:grpSp>
      <p:grpSp>
        <p:nvGrpSpPr>
          <p:cNvPr name="Group 8" id="8"/>
          <p:cNvGrpSpPr/>
          <p:nvPr/>
        </p:nvGrpSpPr>
        <p:grpSpPr>
          <a:xfrm rot="0">
            <a:off x="6120197" y="2798465"/>
            <a:ext cx="11139103" cy="2047517"/>
            <a:chOff x="0" y="0"/>
            <a:chExt cx="13783595" cy="2533610"/>
          </a:xfrm>
        </p:grpSpPr>
        <p:sp>
          <p:nvSpPr>
            <p:cNvPr name="Freeform 9" id="9"/>
            <p:cNvSpPr/>
            <p:nvPr/>
          </p:nvSpPr>
          <p:spPr>
            <a:xfrm flipH="false" flipV="false" rot="0">
              <a:off x="0" y="0"/>
              <a:ext cx="13783596" cy="2533611"/>
            </a:xfrm>
            <a:custGeom>
              <a:avLst/>
              <a:gdLst/>
              <a:ahLst/>
              <a:cxnLst/>
              <a:rect r="r" b="b" t="t" l="l"/>
              <a:pathLst>
                <a:path h="2533611" w="13783596">
                  <a:moveTo>
                    <a:pt x="13659135" y="2533610"/>
                  </a:moveTo>
                  <a:lnTo>
                    <a:pt x="124460" y="2533610"/>
                  </a:lnTo>
                  <a:cubicBezTo>
                    <a:pt x="55880" y="2533610"/>
                    <a:pt x="0" y="2477731"/>
                    <a:pt x="0" y="2409150"/>
                  </a:cubicBezTo>
                  <a:lnTo>
                    <a:pt x="0" y="124460"/>
                  </a:lnTo>
                  <a:cubicBezTo>
                    <a:pt x="0" y="55880"/>
                    <a:pt x="55880" y="0"/>
                    <a:pt x="124460" y="0"/>
                  </a:cubicBezTo>
                  <a:lnTo>
                    <a:pt x="13659135" y="0"/>
                  </a:lnTo>
                  <a:cubicBezTo>
                    <a:pt x="13727716" y="0"/>
                    <a:pt x="13783596" y="55880"/>
                    <a:pt x="13783596" y="124460"/>
                  </a:cubicBezTo>
                  <a:lnTo>
                    <a:pt x="13783596" y="2409151"/>
                  </a:lnTo>
                  <a:cubicBezTo>
                    <a:pt x="13783596" y="2477731"/>
                    <a:pt x="13727716" y="2533611"/>
                    <a:pt x="13659135" y="2533611"/>
                  </a:cubicBezTo>
                  <a:close/>
                </a:path>
              </a:pathLst>
            </a:custGeom>
            <a:solidFill>
              <a:srgbClr val="BBE1F6"/>
            </a:solidFill>
          </p:spPr>
        </p:sp>
      </p:grpSp>
      <p:grpSp>
        <p:nvGrpSpPr>
          <p:cNvPr name="Group 10" id="10"/>
          <p:cNvGrpSpPr/>
          <p:nvPr/>
        </p:nvGrpSpPr>
        <p:grpSpPr>
          <a:xfrm rot="0">
            <a:off x="6120197" y="7693809"/>
            <a:ext cx="11139103" cy="1654271"/>
            <a:chOff x="0" y="0"/>
            <a:chExt cx="13783595" cy="2047005"/>
          </a:xfrm>
        </p:grpSpPr>
        <p:sp>
          <p:nvSpPr>
            <p:cNvPr name="Freeform 11" id="11"/>
            <p:cNvSpPr/>
            <p:nvPr/>
          </p:nvSpPr>
          <p:spPr>
            <a:xfrm flipH="false" flipV="false" rot="0">
              <a:off x="0" y="0"/>
              <a:ext cx="13783596" cy="2047005"/>
            </a:xfrm>
            <a:custGeom>
              <a:avLst/>
              <a:gdLst/>
              <a:ahLst/>
              <a:cxnLst/>
              <a:rect r="r" b="b" t="t" l="l"/>
              <a:pathLst>
                <a:path h="2047005" w="13783596">
                  <a:moveTo>
                    <a:pt x="13659135" y="2047005"/>
                  </a:moveTo>
                  <a:lnTo>
                    <a:pt x="124460" y="2047005"/>
                  </a:lnTo>
                  <a:cubicBezTo>
                    <a:pt x="55880" y="2047005"/>
                    <a:pt x="0" y="1991125"/>
                    <a:pt x="0" y="1922544"/>
                  </a:cubicBezTo>
                  <a:lnTo>
                    <a:pt x="0" y="124460"/>
                  </a:lnTo>
                  <a:cubicBezTo>
                    <a:pt x="0" y="55880"/>
                    <a:pt x="55880" y="0"/>
                    <a:pt x="124460" y="0"/>
                  </a:cubicBezTo>
                  <a:lnTo>
                    <a:pt x="13659135" y="0"/>
                  </a:lnTo>
                  <a:cubicBezTo>
                    <a:pt x="13727716" y="0"/>
                    <a:pt x="13783596" y="55880"/>
                    <a:pt x="13783596" y="124460"/>
                  </a:cubicBezTo>
                  <a:lnTo>
                    <a:pt x="13783596" y="1922545"/>
                  </a:lnTo>
                  <a:cubicBezTo>
                    <a:pt x="13783596" y="1991125"/>
                    <a:pt x="13727716" y="2047005"/>
                    <a:pt x="13659135" y="2047005"/>
                  </a:cubicBezTo>
                  <a:close/>
                </a:path>
              </a:pathLst>
            </a:custGeom>
            <a:solidFill>
              <a:srgbClr val="F8D4B7"/>
            </a:solidFill>
          </p:spPr>
        </p:sp>
      </p:grpSp>
      <p:sp>
        <p:nvSpPr>
          <p:cNvPr name="TextBox 12" id="12"/>
          <p:cNvSpPr txBox="true"/>
          <p:nvPr/>
        </p:nvSpPr>
        <p:spPr>
          <a:xfrm rot="0">
            <a:off x="6519466" y="1162328"/>
            <a:ext cx="10212190" cy="109537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In the movie poster, the way the dad and his son are standing and acting shows that parents will do whatever it takes to keep their kids safe.</a:t>
            </a:r>
          </a:p>
        </p:txBody>
      </p:sp>
      <p:sp>
        <p:nvSpPr>
          <p:cNvPr name="TextBox 13" id="13"/>
          <p:cNvSpPr txBox="true"/>
          <p:nvPr/>
        </p:nvSpPr>
        <p:spPr>
          <a:xfrm rot="0">
            <a:off x="6519466" y="3269774"/>
            <a:ext cx="10199692" cy="109537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The young boy looks sad and scared. He's leaning against a wall, hugging himself, and looking down. His dad is standing in front of him, looking out at something, like he's ready to protect his son.</a:t>
            </a:r>
          </a:p>
        </p:txBody>
      </p:sp>
      <p:grpSp>
        <p:nvGrpSpPr>
          <p:cNvPr name="Group 14" id="14"/>
          <p:cNvGrpSpPr/>
          <p:nvPr/>
        </p:nvGrpSpPr>
        <p:grpSpPr>
          <a:xfrm rot="0">
            <a:off x="6120197" y="5153231"/>
            <a:ext cx="11139103" cy="2233331"/>
            <a:chOff x="0" y="0"/>
            <a:chExt cx="13783595" cy="2763537"/>
          </a:xfrm>
        </p:grpSpPr>
        <p:sp>
          <p:nvSpPr>
            <p:cNvPr name="Freeform 15" id="15"/>
            <p:cNvSpPr/>
            <p:nvPr/>
          </p:nvSpPr>
          <p:spPr>
            <a:xfrm flipH="false" flipV="false" rot="0">
              <a:off x="0" y="0"/>
              <a:ext cx="13783596" cy="2763537"/>
            </a:xfrm>
            <a:custGeom>
              <a:avLst/>
              <a:gdLst/>
              <a:ahLst/>
              <a:cxnLst/>
              <a:rect r="r" b="b" t="t" l="l"/>
              <a:pathLst>
                <a:path h="2763537" w="13783596">
                  <a:moveTo>
                    <a:pt x="13659135" y="2763537"/>
                  </a:moveTo>
                  <a:lnTo>
                    <a:pt x="124460" y="2763537"/>
                  </a:lnTo>
                  <a:cubicBezTo>
                    <a:pt x="55880" y="2763537"/>
                    <a:pt x="0" y="2707657"/>
                    <a:pt x="0" y="2639077"/>
                  </a:cubicBezTo>
                  <a:lnTo>
                    <a:pt x="0" y="124460"/>
                  </a:lnTo>
                  <a:cubicBezTo>
                    <a:pt x="0" y="55880"/>
                    <a:pt x="55880" y="0"/>
                    <a:pt x="124460" y="0"/>
                  </a:cubicBezTo>
                  <a:lnTo>
                    <a:pt x="13659135" y="0"/>
                  </a:lnTo>
                  <a:cubicBezTo>
                    <a:pt x="13727716" y="0"/>
                    <a:pt x="13783596" y="55880"/>
                    <a:pt x="13783596" y="124460"/>
                  </a:cubicBezTo>
                  <a:lnTo>
                    <a:pt x="13783596" y="2639077"/>
                  </a:lnTo>
                  <a:cubicBezTo>
                    <a:pt x="13783596" y="2707657"/>
                    <a:pt x="13727716" y="2763537"/>
                    <a:pt x="13659135" y="2763537"/>
                  </a:cubicBezTo>
                  <a:close/>
                </a:path>
              </a:pathLst>
            </a:custGeom>
            <a:solidFill>
              <a:srgbClr val="BEEBDD"/>
            </a:solidFill>
          </p:spPr>
        </p:sp>
      </p:grpSp>
      <p:sp>
        <p:nvSpPr>
          <p:cNvPr name="TextBox 16" id="16"/>
          <p:cNvSpPr txBox="true"/>
          <p:nvPr/>
        </p:nvSpPr>
        <p:spPr>
          <a:xfrm rot="0">
            <a:off x="6519466" y="5535247"/>
            <a:ext cx="10212190" cy="145732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The way the boy is standing makes him look weak and frightened. It shows that kids sometimes can't handle scary things on their own. The dad's stance shows that parents can be strong and brave to keep their kids safe.</a:t>
            </a:r>
          </a:p>
        </p:txBody>
      </p:sp>
      <p:sp>
        <p:nvSpPr>
          <p:cNvPr name="TextBox 17" id="17"/>
          <p:cNvSpPr txBox="true"/>
          <p:nvPr/>
        </p:nvSpPr>
        <p:spPr>
          <a:xfrm rot="0">
            <a:off x="6519466" y="7989084"/>
            <a:ext cx="10212190" cy="109537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So, both the dad and the boy's body language tells us that parents really care about their kids and will do whatever it takes to protect them.</a:t>
            </a:r>
          </a:p>
        </p:txBody>
      </p:sp>
      <p:grpSp>
        <p:nvGrpSpPr>
          <p:cNvPr name="Group 18" id="18"/>
          <p:cNvGrpSpPr/>
          <p:nvPr/>
        </p:nvGrpSpPr>
        <p:grpSpPr>
          <a:xfrm rot="0">
            <a:off x="2971039" y="938920"/>
            <a:ext cx="2787050" cy="1480846"/>
            <a:chOff x="0" y="0"/>
            <a:chExt cx="5727232" cy="3043056"/>
          </a:xfrm>
        </p:grpSpPr>
        <p:sp>
          <p:nvSpPr>
            <p:cNvPr name="Freeform 19" id="19"/>
            <p:cNvSpPr/>
            <p:nvPr/>
          </p:nvSpPr>
          <p:spPr>
            <a:xfrm flipH="false" flipV="false" rot="0">
              <a:off x="0" y="0"/>
              <a:ext cx="5727233" cy="3043056"/>
            </a:xfrm>
            <a:custGeom>
              <a:avLst/>
              <a:gdLst/>
              <a:ahLst/>
              <a:cxnLst/>
              <a:rect r="r" b="b" t="t" l="l"/>
              <a:pathLst>
                <a:path h="3043056" w="5727233">
                  <a:moveTo>
                    <a:pt x="5602772" y="3043056"/>
                  </a:moveTo>
                  <a:lnTo>
                    <a:pt x="124460" y="3043056"/>
                  </a:lnTo>
                  <a:cubicBezTo>
                    <a:pt x="55880" y="3043056"/>
                    <a:pt x="0" y="2987176"/>
                    <a:pt x="0" y="2918596"/>
                  </a:cubicBezTo>
                  <a:lnTo>
                    <a:pt x="0" y="124460"/>
                  </a:lnTo>
                  <a:cubicBezTo>
                    <a:pt x="0" y="55880"/>
                    <a:pt x="55880" y="0"/>
                    <a:pt x="124460" y="0"/>
                  </a:cubicBezTo>
                  <a:lnTo>
                    <a:pt x="5602773" y="0"/>
                  </a:lnTo>
                  <a:cubicBezTo>
                    <a:pt x="5671353" y="0"/>
                    <a:pt x="5727233" y="55880"/>
                    <a:pt x="5727233" y="124460"/>
                  </a:cubicBezTo>
                  <a:lnTo>
                    <a:pt x="5727233" y="2918596"/>
                  </a:lnTo>
                  <a:cubicBezTo>
                    <a:pt x="5727233" y="2987176"/>
                    <a:pt x="5671353" y="3043056"/>
                    <a:pt x="5602773" y="3043056"/>
                  </a:cubicBezTo>
                  <a:close/>
                </a:path>
              </a:pathLst>
            </a:custGeom>
            <a:solidFill>
              <a:srgbClr val="FDA5A5"/>
            </a:solidFill>
          </p:spPr>
        </p:sp>
      </p:grpSp>
      <p:grpSp>
        <p:nvGrpSpPr>
          <p:cNvPr name="Group 20" id="20"/>
          <p:cNvGrpSpPr/>
          <p:nvPr/>
        </p:nvGrpSpPr>
        <p:grpSpPr>
          <a:xfrm rot="0">
            <a:off x="2971039" y="2746432"/>
            <a:ext cx="2787050" cy="2047517"/>
            <a:chOff x="0" y="0"/>
            <a:chExt cx="5727232" cy="4207533"/>
          </a:xfrm>
        </p:grpSpPr>
        <p:sp>
          <p:nvSpPr>
            <p:cNvPr name="Freeform 21" id="21"/>
            <p:cNvSpPr/>
            <p:nvPr/>
          </p:nvSpPr>
          <p:spPr>
            <a:xfrm flipH="false" flipV="false" rot="0">
              <a:off x="0" y="0"/>
              <a:ext cx="5727233" cy="4207533"/>
            </a:xfrm>
            <a:custGeom>
              <a:avLst/>
              <a:gdLst/>
              <a:ahLst/>
              <a:cxnLst/>
              <a:rect r="r" b="b" t="t" l="l"/>
              <a:pathLst>
                <a:path h="4207533" w="5727233">
                  <a:moveTo>
                    <a:pt x="5602772" y="4207533"/>
                  </a:moveTo>
                  <a:lnTo>
                    <a:pt x="124460" y="4207533"/>
                  </a:lnTo>
                  <a:cubicBezTo>
                    <a:pt x="55880" y="4207533"/>
                    <a:pt x="0" y="4151653"/>
                    <a:pt x="0" y="4083073"/>
                  </a:cubicBezTo>
                  <a:lnTo>
                    <a:pt x="0" y="124460"/>
                  </a:lnTo>
                  <a:cubicBezTo>
                    <a:pt x="0" y="55880"/>
                    <a:pt x="55880" y="0"/>
                    <a:pt x="124460" y="0"/>
                  </a:cubicBezTo>
                  <a:lnTo>
                    <a:pt x="5602773" y="0"/>
                  </a:lnTo>
                  <a:cubicBezTo>
                    <a:pt x="5671353" y="0"/>
                    <a:pt x="5727233" y="55880"/>
                    <a:pt x="5727233" y="124460"/>
                  </a:cubicBezTo>
                  <a:lnTo>
                    <a:pt x="5727233" y="4083073"/>
                  </a:lnTo>
                  <a:cubicBezTo>
                    <a:pt x="5727233" y="4151653"/>
                    <a:pt x="5671353" y="4207533"/>
                    <a:pt x="5602773" y="4207533"/>
                  </a:cubicBezTo>
                  <a:close/>
                </a:path>
              </a:pathLst>
            </a:custGeom>
            <a:solidFill>
              <a:srgbClr val="86C1E1"/>
            </a:solidFill>
          </p:spPr>
        </p:sp>
      </p:grpSp>
      <p:grpSp>
        <p:nvGrpSpPr>
          <p:cNvPr name="Group 22" id="22"/>
          <p:cNvGrpSpPr/>
          <p:nvPr/>
        </p:nvGrpSpPr>
        <p:grpSpPr>
          <a:xfrm rot="0">
            <a:off x="2966042" y="5120616"/>
            <a:ext cx="2797043" cy="2233331"/>
            <a:chOff x="0" y="0"/>
            <a:chExt cx="5747767" cy="4589370"/>
          </a:xfrm>
        </p:grpSpPr>
        <p:sp>
          <p:nvSpPr>
            <p:cNvPr name="Freeform 23" id="23"/>
            <p:cNvSpPr/>
            <p:nvPr/>
          </p:nvSpPr>
          <p:spPr>
            <a:xfrm flipH="false" flipV="false" rot="0">
              <a:off x="0" y="0"/>
              <a:ext cx="5747767" cy="4589370"/>
            </a:xfrm>
            <a:custGeom>
              <a:avLst/>
              <a:gdLst/>
              <a:ahLst/>
              <a:cxnLst/>
              <a:rect r="r" b="b" t="t" l="l"/>
              <a:pathLst>
                <a:path h="4589370" w="5747767">
                  <a:moveTo>
                    <a:pt x="5623307" y="4589369"/>
                  </a:moveTo>
                  <a:lnTo>
                    <a:pt x="124460" y="4589369"/>
                  </a:lnTo>
                  <a:cubicBezTo>
                    <a:pt x="55880" y="4589369"/>
                    <a:pt x="0" y="4533490"/>
                    <a:pt x="0" y="4464910"/>
                  </a:cubicBezTo>
                  <a:lnTo>
                    <a:pt x="0" y="124460"/>
                  </a:lnTo>
                  <a:cubicBezTo>
                    <a:pt x="0" y="55880"/>
                    <a:pt x="55880" y="0"/>
                    <a:pt x="124460" y="0"/>
                  </a:cubicBezTo>
                  <a:lnTo>
                    <a:pt x="5623308" y="0"/>
                  </a:lnTo>
                  <a:cubicBezTo>
                    <a:pt x="5691887" y="0"/>
                    <a:pt x="5747767" y="55880"/>
                    <a:pt x="5747767" y="124460"/>
                  </a:cubicBezTo>
                  <a:lnTo>
                    <a:pt x="5747767" y="4464910"/>
                  </a:lnTo>
                  <a:cubicBezTo>
                    <a:pt x="5747767" y="4533490"/>
                    <a:pt x="5691887" y="4589370"/>
                    <a:pt x="5623308" y="4589370"/>
                  </a:cubicBezTo>
                  <a:close/>
                </a:path>
              </a:pathLst>
            </a:custGeom>
            <a:solidFill>
              <a:srgbClr val="8FD8C2"/>
            </a:solidFill>
          </p:spPr>
        </p:sp>
      </p:grpSp>
      <p:grpSp>
        <p:nvGrpSpPr>
          <p:cNvPr name="Group 24" id="24"/>
          <p:cNvGrpSpPr/>
          <p:nvPr/>
        </p:nvGrpSpPr>
        <p:grpSpPr>
          <a:xfrm rot="0">
            <a:off x="2966042" y="7680612"/>
            <a:ext cx="2797043" cy="1667467"/>
            <a:chOff x="0" y="0"/>
            <a:chExt cx="5747767" cy="3426552"/>
          </a:xfrm>
        </p:grpSpPr>
        <p:sp>
          <p:nvSpPr>
            <p:cNvPr name="Freeform 25" id="25"/>
            <p:cNvSpPr/>
            <p:nvPr/>
          </p:nvSpPr>
          <p:spPr>
            <a:xfrm flipH="false" flipV="false" rot="0">
              <a:off x="0" y="0"/>
              <a:ext cx="5747767" cy="3426552"/>
            </a:xfrm>
            <a:custGeom>
              <a:avLst/>
              <a:gdLst/>
              <a:ahLst/>
              <a:cxnLst/>
              <a:rect r="r" b="b" t="t" l="l"/>
              <a:pathLst>
                <a:path h="3426552" w="5747767">
                  <a:moveTo>
                    <a:pt x="5623307" y="3426552"/>
                  </a:moveTo>
                  <a:lnTo>
                    <a:pt x="124460" y="3426552"/>
                  </a:lnTo>
                  <a:cubicBezTo>
                    <a:pt x="55880" y="3426552"/>
                    <a:pt x="0" y="3370672"/>
                    <a:pt x="0" y="3302092"/>
                  </a:cubicBezTo>
                  <a:lnTo>
                    <a:pt x="0" y="124460"/>
                  </a:lnTo>
                  <a:cubicBezTo>
                    <a:pt x="0" y="55880"/>
                    <a:pt x="55880" y="0"/>
                    <a:pt x="124460" y="0"/>
                  </a:cubicBezTo>
                  <a:lnTo>
                    <a:pt x="5623308" y="0"/>
                  </a:lnTo>
                  <a:cubicBezTo>
                    <a:pt x="5691887" y="0"/>
                    <a:pt x="5747767" y="55880"/>
                    <a:pt x="5747767" y="124460"/>
                  </a:cubicBezTo>
                  <a:lnTo>
                    <a:pt x="5747767" y="3302092"/>
                  </a:lnTo>
                  <a:cubicBezTo>
                    <a:pt x="5747767" y="3370672"/>
                    <a:pt x="5691887" y="3426552"/>
                    <a:pt x="5623308" y="3426552"/>
                  </a:cubicBezTo>
                  <a:close/>
                </a:path>
              </a:pathLst>
            </a:custGeom>
            <a:solidFill>
              <a:srgbClr val="FAB885"/>
            </a:solidFill>
          </p:spPr>
        </p:sp>
      </p:grpSp>
      <p:sp>
        <p:nvSpPr>
          <p:cNvPr name="TextBox 26" id="26"/>
          <p:cNvSpPr txBox="true"/>
          <p:nvPr/>
        </p:nvSpPr>
        <p:spPr>
          <a:xfrm rot="0">
            <a:off x="3329715" y="1248053"/>
            <a:ext cx="2135330" cy="923925"/>
          </a:xfrm>
          <a:prstGeom prst="rect">
            <a:avLst/>
          </a:prstGeom>
        </p:spPr>
        <p:txBody>
          <a:bodyPr anchor="t" rtlCol="false" tIns="0" lIns="0" bIns="0" rIns="0">
            <a:spAutoFit/>
          </a:bodyPr>
          <a:lstStyle/>
          <a:p>
            <a:pPr algn="ctr" marL="0" indent="0" lvl="0">
              <a:lnSpc>
                <a:spcPts val="3600"/>
              </a:lnSpc>
              <a:spcBef>
                <a:spcPct val="0"/>
              </a:spcBef>
            </a:pPr>
            <a:r>
              <a:rPr lang="en-US" sz="3000" spc="156">
                <a:solidFill>
                  <a:srgbClr val="3D3D3D"/>
                </a:solidFill>
                <a:latin typeface="Chewy"/>
              </a:rPr>
              <a:t>Topic Sentence</a:t>
            </a:r>
          </a:p>
        </p:txBody>
      </p:sp>
      <p:sp>
        <p:nvSpPr>
          <p:cNvPr name="TextBox 27" id="27"/>
          <p:cNvSpPr txBox="true"/>
          <p:nvPr/>
        </p:nvSpPr>
        <p:spPr>
          <a:xfrm rot="0">
            <a:off x="3329715" y="3532066"/>
            <a:ext cx="2135330" cy="466725"/>
          </a:xfrm>
          <a:prstGeom prst="rect">
            <a:avLst/>
          </a:prstGeom>
        </p:spPr>
        <p:txBody>
          <a:bodyPr anchor="t" rtlCol="false" tIns="0" lIns="0" bIns="0" rIns="0">
            <a:spAutoFit/>
          </a:bodyPr>
          <a:lstStyle/>
          <a:p>
            <a:pPr algn="ctr" marL="0" indent="0" lvl="0">
              <a:lnSpc>
                <a:spcPts val="3600"/>
              </a:lnSpc>
              <a:spcBef>
                <a:spcPct val="0"/>
              </a:spcBef>
            </a:pPr>
            <a:r>
              <a:rPr lang="en-US" sz="3000" spc="156">
                <a:solidFill>
                  <a:srgbClr val="3D3D3D"/>
                </a:solidFill>
                <a:latin typeface="Chewy"/>
              </a:rPr>
              <a:t>Example</a:t>
            </a:r>
          </a:p>
        </p:txBody>
      </p:sp>
      <p:sp>
        <p:nvSpPr>
          <p:cNvPr name="TextBox 28" id="28"/>
          <p:cNvSpPr txBox="true"/>
          <p:nvPr/>
        </p:nvSpPr>
        <p:spPr>
          <a:xfrm rot="0">
            <a:off x="3291903" y="5999156"/>
            <a:ext cx="2145322" cy="466725"/>
          </a:xfrm>
          <a:prstGeom prst="rect">
            <a:avLst/>
          </a:prstGeom>
        </p:spPr>
        <p:txBody>
          <a:bodyPr anchor="t" rtlCol="false" tIns="0" lIns="0" bIns="0" rIns="0">
            <a:spAutoFit/>
          </a:bodyPr>
          <a:lstStyle/>
          <a:p>
            <a:pPr algn="ctr" marL="0" indent="0" lvl="0">
              <a:lnSpc>
                <a:spcPts val="3600"/>
              </a:lnSpc>
              <a:spcBef>
                <a:spcPct val="0"/>
              </a:spcBef>
            </a:pPr>
            <a:r>
              <a:rPr lang="en-US" sz="3000" spc="156">
                <a:solidFill>
                  <a:srgbClr val="3D3D3D"/>
                </a:solidFill>
                <a:latin typeface="Chewy"/>
              </a:rPr>
              <a:t>Explanation</a:t>
            </a:r>
          </a:p>
        </p:txBody>
      </p:sp>
      <p:sp>
        <p:nvSpPr>
          <p:cNvPr name="TextBox 29" id="29"/>
          <p:cNvSpPr txBox="true"/>
          <p:nvPr/>
        </p:nvSpPr>
        <p:spPr>
          <a:xfrm rot="0">
            <a:off x="3319722" y="8054219"/>
            <a:ext cx="2145322" cy="923925"/>
          </a:xfrm>
          <a:prstGeom prst="rect">
            <a:avLst/>
          </a:prstGeom>
        </p:spPr>
        <p:txBody>
          <a:bodyPr anchor="t" rtlCol="false" tIns="0" lIns="0" bIns="0" rIns="0">
            <a:spAutoFit/>
          </a:bodyPr>
          <a:lstStyle/>
          <a:p>
            <a:pPr algn="ctr" marL="0" indent="0" lvl="0">
              <a:lnSpc>
                <a:spcPts val="3600"/>
              </a:lnSpc>
              <a:spcBef>
                <a:spcPct val="0"/>
              </a:spcBef>
            </a:pPr>
            <a:r>
              <a:rPr lang="en-US" sz="3000" spc="156">
                <a:solidFill>
                  <a:srgbClr val="3D3D3D"/>
                </a:solidFill>
                <a:latin typeface="Chewy"/>
              </a:rPr>
              <a:t>Linking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0">
            <a:off x="8874879" y="2175407"/>
            <a:ext cx="920960" cy="937364"/>
          </a:xfrm>
          <a:custGeom>
            <a:avLst/>
            <a:gdLst/>
            <a:ahLst/>
            <a:cxnLst/>
            <a:rect r="r" b="b" t="t" l="l"/>
            <a:pathLst>
              <a:path h="937364" w="920960">
                <a:moveTo>
                  <a:pt x="0" y="0"/>
                </a:moveTo>
                <a:lnTo>
                  <a:pt x="920960" y="0"/>
                </a:lnTo>
                <a:lnTo>
                  <a:pt x="920960" y="937364"/>
                </a:lnTo>
                <a:lnTo>
                  <a:pt x="0" y="937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74879" y="3418659"/>
            <a:ext cx="920960" cy="937364"/>
          </a:xfrm>
          <a:custGeom>
            <a:avLst/>
            <a:gdLst/>
            <a:ahLst/>
            <a:cxnLst/>
            <a:rect r="r" b="b" t="t" l="l"/>
            <a:pathLst>
              <a:path h="937364" w="920960">
                <a:moveTo>
                  <a:pt x="0" y="0"/>
                </a:moveTo>
                <a:lnTo>
                  <a:pt x="920960" y="0"/>
                </a:lnTo>
                <a:lnTo>
                  <a:pt x="920960" y="937364"/>
                </a:lnTo>
                <a:lnTo>
                  <a:pt x="0" y="937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74879" y="4661910"/>
            <a:ext cx="920960" cy="937364"/>
          </a:xfrm>
          <a:custGeom>
            <a:avLst/>
            <a:gdLst/>
            <a:ahLst/>
            <a:cxnLst/>
            <a:rect r="r" b="b" t="t" l="l"/>
            <a:pathLst>
              <a:path h="937364" w="920960">
                <a:moveTo>
                  <a:pt x="0" y="0"/>
                </a:moveTo>
                <a:lnTo>
                  <a:pt x="920960" y="0"/>
                </a:lnTo>
                <a:lnTo>
                  <a:pt x="920960" y="937365"/>
                </a:lnTo>
                <a:lnTo>
                  <a:pt x="0" y="937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874879" y="5905162"/>
            <a:ext cx="920960" cy="937364"/>
          </a:xfrm>
          <a:custGeom>
            <a:avLst/>
            <a:gdLst/>
            <a:ahLst/>
            <a:cxnLst/>
            <a:rect r="r" b="b" t="t" l="l"/>
            <a:pathLst>
              <a:path h="937364" w="920960">
                <a:moveTo>
                  <a:pt x="0" y="0"/>
                </a:moveTo>
                <a:lnTo>
                  <a:pt x="920960" y="0"/>
                </a:lnTo>
                <a:lnTo>
                  <a:pt x="920960" y="937364"/>
                </a:lnTo>
                <a:lnTo>
                  <a:pt x="0" y="937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874879" y="7148413"/>
            <a:ext cx="920960" cy="937364"/>
          </a:xfrm>
          <a:custGeom>
            <a:avLst/>
            <a:gdLst/>
            <a:ahLst/>
            <a:cxnLst/>
            <a:rect r="r" b="b" t="t" l="l"/>
            <a:pathLst>
              <a:path h="937364" w="920960">
                <a:moveTo>
                  <a:pt x="0" y="0"/>
                </a:moveTo>
                <a:lnTo>
                  <a:pt x="920960" y="0"/>
                </a:lnTo>
                <a:lnTo>
                  <a:pt x="920960" y="937365"/>
                </a:lnTo>
                <a:lnTo>
                  <a:pt x="0" y="937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03226" y="2065429"/>
            <a:ext cx="6094013" cy="1419905"/>
          </a:xfrm>
          <a:custGeom>
            <a:avLst/>
            <a:gdLst/>
            <a:ahLst/>
            <a:cxnLst/>
            <a:rect r="r" b="b" t="t" l="l"/>
            <a:pathLst>
              <a:path h="1419905" w="6094013">
                <a:moveTo>
                  <a:pt x="0" y="0"/>
                </a:moveTo>
                <a:lnTo>
                  <a:pt x="6094013" y="0"/>
                </a:lnTo>
                <a:lnTo>
                  <a:pt x="6094013" y="1419905"/>
                </a:lnTo>
                <a:lnTo>
                  <a:pt x="0" y="14199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365177" y="1961383"/>
            <a:ext cx="6894123" cy="963930"/>
          </a:xfrm>
          <a:prstGeom prst="rect">
            <a:avLst/>
          </a:prstGeom>
        </p:spPr>
        <p:txBody>
          <a:bodyPr anchor="t" rtlCol="false" tIns="0" lIns="0" bIns="0" rIns="0">
            <a:spAutoFit/>
          </a:bodyPr>
          <a:lstStyle/>
          <a:p>
            <a:pPr algn="l">
              <a:lnSpc>
                <a:spcPts val="8400"/>
              </a:lnSpc>
            </a:pPr>
            <a:r>
              <a:rPr lang="en-US" sz="4200">
                <a:solidFill>
                  <a:srgbClr val="FFFFFF"/>
                </a:solidFill>
                <a:latin typeface="Source Sans Pro"/>
              </a:rPr>
              <a:t>What are Announcements?</a:t>
            </a:r>
          </a:p>
        </p:txBody>
      </p:sp>
      <p:sp>
        <p:nvSpPr>
          <p:cNvPr name="TextBox 9" id="9"/>
          <p:cNvSpPr txBox="true"/>
          <p:nvPr/>
        </p:nvSpPr>
        <p:spPr>
          <a:xfrm rot="0">
            <a:off x="9062754" y="2219084"/>
            <a:ext cx="545211" cy="697611"/>
          </a:xfrm>
          <a:prstGeom prst="rect">
            <a:avLst/>
          </a:prstGeom>
        </p:spPr>
        <p:txBody>
          <a:bodyPr anchor="t" rtlCol="false" tIns="0" lIns="0" bIns="0" rIns="0">
            <a:spAutoFit/>
          </a:bodyPr>
          <a:lstStyle/>
          <a:p>
            <a:pPr algn="ctr">
              <a:lnSpc>
                <a:spcPts val="5652"/>
              </a:lnSpc>
            </a:pPr>
            <a:r>
              <a:rPr lang="en-US" sz="3600">
                <a:solidFill>
                  <a:srgbClr val="D8FD7F"/>
                </a:solidFill>
                <a:latin typeface="Edo"/>
              </a:rPr>
              <a:t>1</a:t>
            </a:r>
          </a:p>
        </p:txBody>
      </p:sp>
      <p:sp>
        <p:nvSpPr>
          <p:cNvPr name="TextBox 10" id="10"/>
          <p:cNvSpPr txBox="true"/>
          <p:nvPr/>
        </p:nvSpPr>
        <p:spPr>
          <a:xfrm rot="0">
            <a:off x="10365177" y="3243451"/>
            <a:ext cx="6894123" cy="963930"/>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FFFFFF"/>
                </a:solidFill>
                <a:latin typeface="Source Sans Pro"/>
              </a:rPr>
              <a:t>Types of Announcements</a:t>
            </a:r>
          </a:p>
        </p:txBody>
      </p:sp>
      <p:sp>
        <p:nvSpPr>
          <p:cNvPr name="TextBox 11" id="11"/>
          <p:cNvSpPr txBox="true"/>
          <p:nvPr/>
        </p:nvSpPr>
        <p:spPr>
          <a:xfrm rot="0">
            <a:off x="10365177" y="5807588"/>
            <a:ext cx="7105020" cy="963930"/>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FFFFFF"/>
                </a:solidFill>
                <a:latin typeface="Source Sans Pro"/>
              </a:rPr>
              <a:t>importance of Announcements</a:t>
            </a:r>
          </a:p>
        </p:txBody>
      </p:sp>
      <p:sp>
        <p:nvSpPr>
          <p:cNvPr name="TextBox 12" id="12"/>
          <p:cNvSpPr txBox="true"/>
          <p:nvPr/>
        </p:nvSpPr>
        <p:spPr>
          <a:xfrm rot="0">
            <a:off x="10365177" y="4525519"/>
            <a:ext cx="6894123" cy="963930"/>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FFFFFF"/>
                </a:solidFill>
                <a:latin typeface="Source Sans Pro"/>
              </a:rPr>
              <a:t>Format of Announcements</a:t>
            </a:r>
          </a:p>
        </p:txBody>
      </p:sp>
      <p:sp>
        <p:nvSpPr>
          <p:cNvPr name="TextBox 13" id="13"/>
          <p:cNvSpPr txBox="true"/>
          <p:nvPr/>
        </p:nvSpPr>
        <p:spPr>
          <a:xfrm rot="0">
            <a:off x="10365177" y="7089656"/>
            <a:ext cx="6894123" cy="963930"/>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FFFFFF"/>
                </a:solidFill>
                <a:latin typeface="Source Sans Pro"/>
              </a:rPr>
              <a:t>Summary</a:t>
            </a:r>
          </a:p>
        </p:txBody>
      </p:sp>
      <p:sp>
        <p:nvSpPr>
          <p:cNvPr name="TextBox 14" id="14"/>
          <p:cNvSpPr txBox="true"/>
          <p:nvPr/>
        </p:nvSpPr>
        <p:spPr>
          <a:xfrm rot="0">
            <a:off x="2160277" y="2333623"/>
            <a:ext cx="4379911" cy="1035916"/>
          </a:xfrm>
          <a:prstGeom prst="rect">
            <a:avLst/>
          </a:prstGeom>
        </p:spPr>
        <p:txBody>
          <a:bodyPr anchor="t" rtlCol="false" tIns="0" lIns="0" bIns="0" rIns="0">
            <a:spAutoFit/>
          </a:bodyPr>
          <a:lstStyle/>
          <a:p>
            <a:pPr algn="l" marL="0" indent="0" lvl="0">
              <a:lnSpc>
                <a:spcPts val="7370"/>
              </a:lnSpc>
            </a:pPr>
            <a:r>
              <a:rPr lang="en-US" sz="7840">
                <a:solidFill>
                  <a:srgbClr val="323232"/>
                </a:solidFill>
                <a:latin typeface="Edo"/>
              </a:rPr>
              <a:t>CONTENTS</a:t>
            </a:r>
          </a:p>
        </p:txBody>
      </p:sp>
      <p:sp>
        <p:nvSpPr>
          <p:cNvPr name="TextBox 15" id="15"/>
          <p:cNvSpPr txBox="true"/>
          <p:nvPr/>
        </p:nvSpPr>
        <p:spPr>
          <a:xfrm rot="0">
            <a:off x="9062754" y="3462335"/>
            <a:ext cx="545211" cy="697611"/>
          </a:xfrm>
          <a:prstGeom prst="rect">
            <a:avLst/>
          </a:prstGeom>
        </p:spPr>
        <p:txBody>
          <a:bodyPr anchor="t" rtlCol="false" tIns="0" lIns="0" bIns="0" rIns="0">
            <a:spAutoFit/>
          </a:bodyPr>
          <a:lstStyle/>
          <a:p>
            <a:pPr algn="ctr">
              <a:lnSpc>
                <a:spcPts val="5652"/>
              </a:lnSpc>
            </a:pPr>
            <a:r>
              <a:rPr lang="en-US" sz="3600">
                <a:solidFill>
                  <a:srgbClr val="D8FD7F"/>
                </a:solidFill>
                <a:latin typeface="Edo"/>
              </a:rPr>
              <a:t>2</a:t>
            </a:r>
          </a:p>
        </p:txBody>
      </p:sp>
      <p:sp>
        <p:nvSpPr>
          <p:cNvPr name="TextBox 16" id="16"/>
          <p:cNvSpPr txBox="true"/>
          <p:nvPr/>
        </p:nvSpPr>
        <p:spPr>
          <a:xfrm rot="0">
            <a:off x="9062754" y="4705587"/>
            <a:ext cx="545211" cy="697611"/>
          </a:xfrm>
          <a:prstGeom prst="rect">
            <a:avLst/>
          </a:prstGeom>
        </p:spPr>
        <p:txBody>
          <a:bodyPr anchor="t" rtlCol="false" tIns="0" lIns="0" bIns="0" rIns="0">
            <a:spAutoFit/>
          </a:bodyPr>
          <a:lstStyle/>
          <a:p>
            <a:pPr algn="ctr">
              <a:lnSpc>
                <a:spcPts val="5652"/>
              </a:lnSpc>
            </a:pPr>
            <a:r>
              <a:rPr lang="en-US" sz="3600">
                <a:solidFill>
                  <a:srgbClr val="D8FD7F"/>
                </a:solidFill>
                <a:latin typeface="Edo"/>
              </a:rPr>
              <a:t>3</a:t>
            </a:r>
          </a:p>
        </p:txBody>
      </p:sp>
      <p:sp>
        <p:nvSpPr>
          <p:cNvPr name="TextBox 17" id="17"/>
          <p:cNvSpPr txBox="true"/>
          <p:nvPr/>
        </p:nvSpPr>
        <p:spPr>
          <a:xfrm rot="0">
            <a:off x="9062754" y="5948838"/>
            <a:ext cx="545211" cy="697611"/>
          </a:xfrm>
          <a:prstGeom prst="rect">
            <a:avLst/>
          </a:prstGeom>
        </p:spPr>
        <p:txBody>
          <a:bodyPr anchor="t" rtlCol="false" tIns="0" lIns="0" bIns="0" rIns="0">
            <a:spAutoFit/>
          </a:bodyPr>
          <a:lstStyle/>
          <a:p>
            <a:pPr algn="ctr">
              <a:lnSpc>
                <a:spcPts val="5652"/>
              </a:lnSpc>
            </a:pPr>
            <a:r>
              <a:rPr lang="en-US" sz="3600">
                <a:solidFill>
                  <a:srgbClr val="D8FD7F"/>
                </a:solidFill>
                <a:latin typeface="Edo"/>
              </a:rPr>
              <a:t>4</a:t>
            </a:r>
          </a:p>
        </p:txBody>
      </p:sp>
      <p:sp>
        <p:nvSpPr>
          <p:cNvPr name="TextBox 18" id="18"/>
          <p:cNvSpPr txBox="true"/>
          <p:nvPr/>
        </p:nvSpPr>
        <p:spPr>
          <a:xfrm rot="0">
            <a:off x="9062754" y="7192090"/>
            <a:ext cx="545211" cy="697611"/>
          </a:xfrm>
          <a:prstGeom prst="rect">
            <a:avLst/>
          </a:prstGeom>
        </p:spPr>
        <p:txBody>
          <a:bodyPr anchor="t" rtlCol="false" tIns="0" lIns="0" bIns="0" rIns="0">
            <a:spAutoFit/>
          </a:bodyPr>
          <a:lstStyle/>
          <a:p>
            <a:pPr algn="ctr">
              <a:lnSpc>
                <a:spcPts val="5652"/>
              </a:lnSpc>
            </a:pPr>
            <a:r>
              <a:rPr lang="en-US" sz="3600">
                <a:solidFill>
                  <a:srgbClr val="D8FD7F"/>
                </a:solidFill>
                <a:latin typeface="Edo"/>
              </a:rPr>
              <a:t>5</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470140"/>
            <a:ext cx="16230600" cy="906145"/>
          </a:xfrm>
          <a:prstGeom prst="rect">
            <a:avLst/>
          </a:prstGeom>
        </p:spPr>
        <p:txBody>
          <a:bodyPr anchor="t" rtlCol="false" tIns="0" lIns="0" bIns="0" rIns="0">
            <a:spAutoFit/>
          </a:bodyPr>
          <a:lstStyle/>
          <a:p>
            <a:pPr algn="ctr" marL="0" indent="0" lvl="0">
              <a:lnSpc>
                <a:spcPts val="7279"/>
              </a:lnSpc>
              <a:spcBef>
                <a:spcPct val="0"/>
              </a:spcBef>
            </a:pPr>
            <a:r>
              <a:rPr lang="en-US" sz="5199" spc="270">
                <a:solidFill>
                  <a:srgbClr val="3D3D3D"/>
                </a:solidFill>
                <a:latin typeface="Chewy"/>
              </a:rPr>
              <a:t>For College level</a:t>
            </a:r>
          </a:p>
        </p:txBody>
      </p:sp>
      <p:sp>
        <p:nvSpPr>
          <p:cNvPr name="Freeform 3" id="3"/>
          <p:cNvSpPr/>
          <p:nvPr/>
        </p:nvSpPr>
        <p:spPr>
          <a:xfrm flipH="true" flipV="false" rot="0">
            <a:off x="4856044"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7834666"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0813287"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3791909"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16770531"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1877422"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1101200" y="2106411"/>
            <a:ext cx="1971035" cy="1971035"/>
          </a:xfrm>
          <a:custGeom>
            <a:avLst/>
            <a:gdLst/>
            <a:ahLst/>
            <a:cxnLst/>
            <a:rect r="r" b="b" t="t" l="l"/>
            <a:pathLst>
              <a:path h="1971035" w="1971035">
                <a:moveTo>
                  <a:pt x="1971035" y="0"/>
                </a:moveTo>
                <a:lnTo>
                  <a:pt x="0" y="0"/>
                </a:lnTo>
                <a:lnTo>
                  <a:pt x="0" y="1971035"/>
                </a:lnTo>
                <a:lnTo>
                  <a:pt x="1971035" y="1971035"/>
                </a:lnTo>
                <a:lnTo>
                  <a:pt x="19710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211523"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141609"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7071695"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001781"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2931867"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5861953"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718563" y="-280665"/>
            <a:ext cx="1971035" cy="1971035"/>
          </a:xfrm>
          <a:custGeom>
            <a:avLst/>
            <a:gdLst/>
            <a:ahLst/>
            <a:cxnLst/>
            <a:rect r="r" b="b" t="t" l="l"/>
            <a:pathLst>
              <a:path h="1971035" w="1971035">
                <a:moveTo>
                  <a:pt x="0" y="0"/>
                </a:moveTo>
                <a:lnTo>
                  <a:pt x="1971035" y="0"/>
                </a:lnTo>
                <a:lnTo>
                  <a:pt x="1971035" y="1971035"/>
                </a:lnTo>
                <a:lnTo>
                  <a:pt x="0" y="1971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453566" y="3600450"/>
            <a:ext cx="19195132" cy="3086100"/>
            <a:chOff x="0" y="0"/>
            <a:chExt cx="5055508" cy="812800"/>
          </a:xfrm>
        </p:grpSpPr>
        <p:sp>
          <p:nvSpPr>
            <p:cNvPr name="Freeform 18" id="18"/>
            <p:cNvSpPr/>
            <p:nvPr/>
          </p:nvSpPr>
          <p:spPr>
            <a:xfrm flipH="false" flipV="false" rot="0">
              <a:off x="0" y="0"/>
              <a:ext cx="5055508" cy="812800"/>
            </a:xfrm>
            <a:custGeom>
              <a:avLst/>
              <a:gdLst/>
              <a:ahLst/>
              <a:cxnLst/>
              <a:rect r="r" b="b" t="t" l="l"/>
              <a:pathLst>
                <a:path h="812800" w="5055508">
                  <a:moveTo>
                    <a:pt x="0" y="0"/>
                  </a:moveTo>
                  <a:lnTo>
                    <a:pt x="5055508" y="0"/>
                  </a:lnTo>
                  <a:lnTo>
                    <a:pt x="5055508" y="812800"/>
                  </a:lnTo>
                  <a:lnTo>
                    <a:pt x="0" y="812800"/>
                  </a:lnTo>
                  <a:close/>
                </a:path>
              </a:pathLst>
            </a:custGeom>
            <a:solidFill>
              <a:srgbClr val="1F5776"/>
            </a:solidFill>
          </p:spPr>
        </p:sp>
        <p:sp>
          <p:nvSpPr>
            <p:cNvPr name="TextBox 19" id="19"/>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TextBox 20" id="20"/>
          <p:cNvSpPr txBox="true"/>
          <p:nvPr/>
        </p:nvSpPr>
        <p:spPr>
          <a:xfrm rot="0">
            <a:off x="1028700" y="4524375"/>
            <a:ext cx="16230600" cy="1304925"/>
          </a:xfrm>
          <a:prstGeom prst="rect">
            <a:avLst/>
          </a:prstGeom>
        </p:spPr>
        <p:txBody>
          <a:bodyPr anchor="t" rtlCol="false" tIns="0" lIns="0" bIns="0" rIns="0">
            <a:spAutoFit/>
          </a:bodyPr>
          <a:lstStyle/>
          <a:p>
            <a:pPr algn="ctr" marL="0" indent="0" lvl="0">
              <a:lnSpc>
                <a:spcPts val="9900"/>
              </a:lnSpc>
            </a:pPr>
            <a:r>
              <a:rPr lang="en-US" sz="9000" spc="468">
                <a:solidFill>
                  <a:srgbClr val="FFFFFF"/>
                </a:solidFill>
                <a:latin typeface="Chewy"/>
              </a:rPr>
              <a:t>Extended Paragraph Structure</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3566" y="562127"/>
            <a:ext cx="19195132" cy="1723873"/>
            <a:chOff x="0" y="0"/>
            <a:chExt cx="5055508" cy="454024"/>
          </a:xfrm>
        </p:grpSpPr>
        <p:sp>
          <p:nvSpPr>
            <p:cNvPr name="Freeform 3" id="3"/>
            <p:cNvSpPr/>
            <p:nvPr/>
          </p:nvSpPr>
          <p:spPr>
            <a:xfrm flipH="false" flipV="false" rot="0">
              <a:off x="0" y="0"/>
              <a:ext cx="5055508" cy="454024"/>
            </a:xfrm>
            <a:custGeom>
              <a:avLst/>
              <a:gdLst/>
              <a:ahLst/>
              <a:cxnLst/>
              <a:rect r="r" b="b" t="t" l="l"/>
              <a:pathLst>
                <a:path h="454024" w="5055508">
                  <a:moveTo>
                    <a:pt x="0" y="0"/>
                  </a:moveTo>
                  <a:lnTo>
                    <a:pt x="5055508" y="0"/>
                  </a:lnTo>
                  <a:lnTo>
                    <a:pt x="5055508" y="454024"/>
                  </a:lnTo>
                  <a:lnTo>
                    <a:pt x="0" y="454024"/>
                  </a:lnTo>
                  <a:close/>
                </a:path>
              </a:pathLst>
            </a:custGeom>
            <a:solidFill>
              <a:srgbClr val="1F5776"/>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TextBox 5" id="5"/>
          <p:cNvSpPr txBox="true"/>
          <p:nvPr/>
        </p:nvSpPr>
        <p:spPr>
          <a:xfrm rot="0">
            <a:off x="1028700" y="844428"/>
            <a:ext cx="16230600" cy="1238250"/>
          </a:xfrm>
          <a:prstGeom prst="rect">
            <a:avLst/>
          </a:prstGeom>
        </p:spPr>
        <p:txBody>
          <a:bodyPr anchor="t" rtlCol="false" tIns="0" lIns="0" bIns="0" rIns="0">
            <a:spAutoFit/>
          </a:bodyPr>
          <a:lstStyle/>
          <a:p>
            <a:pPr algn="ctr" marL="0" indent="0" lvl="0">
              <a:lnSpc>
                <a:spcPts val="9600"/>
              </a:lnSpc>
              <a:spcBef>
                <a:spcPct val="0"/>
              </a:spcBef>
            </a:pPr>
            <a:r>
              <a:rPr lang="en-US" sz="8000" spc="416">
                <a:solidFill>
                  <a:srgbClr val="FFFFFF"/>
                </a:solidFill>
                <a:latin typeface="Chewy"/>
              </a:rPr>
              <a:t>Extended Paragraph Structure</a:t>
            </a:r>
          </a:p>
        </p:txBody>
      </p:sp>
      <p:grpSp>
        <p:nvGrpSpPr>
          <p:cNvPr name="Group 6" id="6"/>
          <p:cNvGrpSpPr/>
          <p:nvPr/>
        </p:nvGrpSpPr>
        <p:grpSpPr>
          <a:xfrm rot="0">
            <a:off x="3796008" y="4073870"/>
            <a:ext cx="13845142" cy="946399"/>
            <a:chOff x="0" y="0"/>
            <a:chExt cx="17132064" cy="1171080"/>
          </a:xfrm>
        </p:grpSpPr>
        <p:sp>
          <p:nvSpPr>
            <p:cNvPr name="Freeform 7" id="7"/>
            <p:cNvSpPr/>
            <p:nvPr/>
          </p:nvSpPr>
          <p:spPr>
            <a:xfrm flipH="false" flipV="false" rot="0">
              <a:off x="0" y="0"/>
              <a:ext cx="17132064" cy="1171080"/>
            </a:xfrm>
            <a:custGeom>
              <a:avLst/>
              <a:gdLst/>
              <a:ahLst/>
              <a:cxnLst/>
              <a:rect r="r" b="b" t="t" l="l"/>
              <a:pathLst>
                <a:path h="1171080" w="17132064">
                  <a:moveTo>
                    <a:pt x="17007604" y="1171080"/>
                  </a:moveTo>
                  <a:lnTo>
                    <a:pt x="124460" y="1171080"/>
                  </a:lnTo>
                  <a:cubicBezTo>
                    <a:pt x="55880" y="1171080"/>
                    <a:pt x="0" y="1115200"/>
                    <a:pt x="0" y="1046620"/>
                  </a:cubicBezTo>
                  <a:lnTo>
                    <a:pt x="0" y="124460"/>
                  </a:lnTo>
                  <a:cubicBezTo>
                    <a:pt x="0" y="55880"/>
                    <a:pt x="55880" y="0"/>
                    <a:pt x="124460" y="0"/>
                  </a:cubicBezTo>
                  <a:lnTo>
                    <a:pt x="17007604" y="0"/>
                  </a:lnTo>
                  <a:cubicBezTo>
                    <a:pt x="17076184" y="0"/>
                    <a:pt x="17132064" y="55880"/>
                    <a:pt x="17132064" y="124460"/>
                  </a:cubicBezTo>
                  <a:lnTo>
                    <a:pt x="17132064" y="1046620"/>
                  </a:lnTo>
                  <a:cubicBezTo>
                    <a:pt x="17132064" y="1115200"/>
                    <a:pt x="17076184" y="1171080"/>
                    <a:pt x="17007604" y="1171080"/>
                  </a:cubicBezTo>
                  <a:close/>
                </a:path>
              </a:pathLst>
            </a:custGeom>
            <a:solidFill>
              <a:srgbClr val="FDD8D8"/>
            </a:solidFill>
          </p:spPr>
        </p:sp>
      </p:grpSp>
      <p:sp>
        <p:nvSpPr>
          <p:cNvPr name="TextBox 8" id="8"/>
          <p:cNvSpPr txBox="true"/>
          <p:nvPr/>
        </p:nvSpPr>
        <p:spPr>
          <a:xfrm rot="0">
            <a:off x="4150978" y="4189882"/>
            <a:ext cx="13167222" cy="73342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Identify the main point of the paragraph and address the question by using key words. Give further context needed to understand the analysis that follows.</a:t>
            </a:r>
          </a:p>
        </p:txBody>
      </p:sp>
      <p:grpSp>
        <p:nvGrpSpPr>
          <p:cNvPr name="Group 9" id="9"/>
          <p:cNvGrpSpPr/>
          <p:nvPr/>
        </p:nvGrpSpPr>
        <p:grpSpPr>
          <a:xfrm rot="0">
            <a:off x="3796008" y="5143500"/>
            <a:ext cx="13845142" cy="946399"/>
            <a:chOff x="0" y="0"/>
            <a:chExt cx="17132064" cy="1171080"/>
          </a:xfrm>
        </p:grpSpPr>
        <p:sp>
          <p:nvSpPr>
            <p:cNvPr name="Freeform 10" id="10"/>
            <p:cNvSpPr/>
            <p:nvPr/>
          </p:nvSpPr>
          <p:spPr>
            <a:xfrm flipH="false" flipV="false" rot="0">
              <a:off x="0" y="0"/>
              <a:ext cx="17132064" cy="1171080"/>
            </a:xfrm>
            <a:custGeom>
              <a:avLst/>
              <a:gdLst/>
              <a:ahLst/>
              <a:cxnLst/>
              <a:rect r="r" b="b" t="t" l="l"/>
              <a:pathLst>
                <a:path h="1171080" w="17132064">
                  <a:moveTo>
                    <a:pt x="17007604" y="1171080"/>
                  </a:moveTo>
                  <a:lnTo>
                    <a:pt x="124460" y="1171080"/>
                  </a:lnTo>
                  <a:cubicBezTo>
                    <a:pt x="55880" y="1171080"/>
                    <a:pt x="0" y="1115200"/>
                    <a:pt x="0" y="1046620"/>
                  </a:cubicBezTo>
                  <a:lnTo>
                    <a:pt x="0" y="124460"/>
                  </a:lnTo>
                  <a:cubicBezTo>
                    <a:pt x="0" y="55880"/>
                    <a:pt x="55880" y="0"/>
                    <a:pt x="124460" y="0"/>
                  </a:cubicBezTo>
                  <a:lnTo>
                    <a:pt x="17007604" y="0"/>
                  </a:lnTo>
                  <a:cubicBezTo>
                    <a:pt x="17076184" y="0"/>
                    <a:pt x="17132064" y="55880"/>
                    <a:pt x="17132064" y="124460"/>
                  </a:cubicBezTo>
                  <a:lnTo>
                    <a:pt x="17132064" y="1046620"/>
                  </a:lnTo>
                  <a:cubicBezTo>
                    <a:pt x="17132064" y="1115200"/>
                    <a:pt x="17076184" y="1171080"/>
                    <a:pt x="17007604" y="1171080"/>
                  </a:cubicBezTo>
                  <a:close/>
                </a:path>
              </a:pathLst>
            </a:custGeom>
            <a:solidFill>
              <a:srgbClr val="BBE1F6"/>
            </a:solidFill>
          </p:spPr>
        </p:sp>
      </p:grpSp>
      <p:grpSp>
        <p:nvGrpSpPr>
          <p:cNvPr name="Group 11" id="11"/>
          <p:cNvGrpSpPr/>
          <p:nvPr/>
        </p:nvGrpSpPr>
        <p:grpSpPr>
          <a:xfrm rot="0">
            <a:off x="646850" y="5143500"/>
            <a:ext cx="2977519" cy="946399"/>
            <a:chOff x="0" y="0"/>
            <a:chExt cx="6118636" cy="1944797"/>
          </a:xfrm>
        </p:grpSpPr>
        <p:sp>
          <p:nvSpPr>
            <p:cNvPr name="Freeform 12" id="12"/>
            <p:cNvSpPr/>
            <p:nvPr/>
          </p:nvSpPr>
          <p:spPr>
            <a:xfrm flipH="false" flipV="false" rot="0">
              <a:off x="0" y="0"/>
              <a:ext cx="6118636" cy="1944797"/>
            </a:xfrm>
            <a:custGeom>
              <a:avLst/>
              <a:gdLst/>
              <a:ahLst/>
              <a:cxnLst/>
              <a:rect r="r" b="b" t="t" l="l"/>
              <a:pathLst>
                <a:path h="1944797" w="6118636">
                  <a:moveTo>
                    <a:pt x="5994176" y="1944797"/>
                  </a:moveTo>
                  <a:lnTo>
                    <a:pt x="124460" y="1944797"/>
                  </a:lnTo>
                  <a:cubicBezTo>
                    <a:pt x="55880" y="1944797"/>
                    <a:pt x="0" y="1888917"/>
                    <a:pt x="0" y="1820337"/>
                  </a:cubicBezTo>
                  <a:lnTo>
                    <a:pt x="0" y="124460"/>
                  </a:lnTo>
                  <a:cubicBezTo>
                    <a:pt x="0" y="55880"/>
                    <a:pt x="55880" y="0"/>
                    <a:pt x="124460" y="0"/>
                  </a:cubicBezTo>
                  <a:lnTo>
                    <a:pt x="5994176" y="0"/>
                  </a:lnTo>
                  <a:cubicBezTo>
                    <a:pt x="6062756" y="0"/>
                    <a:pt x="6118636" y="55880"/>
                    <a:pt x="6118636" y="124460"/>
                  </a:cubicBezTo>
                  <a:lnTo>
                    <a:pt x="6118636" y="1820337"/>
                  </a:lnTo>
                  <a:cubicBezTo>
                    <a:pt x="6118636" y="1888917"/>
                    <a:pt x="6062756" y="1944797"/>
                    <a:pt x="5994176" y="1944797"/>
                  </a:cubicBezTo>
                  <a:close/>
                </a:path>
              </a:pathLst>
            </a:custGeom>
            <a:solidFill>
              <a:srgbClr val="86C1E1"/>
            </a:solidFill>
          </p:spPr>
        </p:sp>
      </p:grpSp>
      <p:sp>
        <p:nvSpPr>
          <p:cNvPr name="TextBox 13" id="13"/>
          <p:cNvSpPr txBox="true"/>
          <p:nvPr/>
        </p:nvSpPr>
        <p:spPr>
          <a:xfrm rot="0">
            <a:off x="4150978" y="5245225"/>
            <a:ext cx="13167222" cy="73342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Give your first example. Explain how your example supports your point by considering the effect of the technique.</a:t>
            </a:r>
          </a:p>
        </p:txBody>
      </p:sp>
      <p:grpSp>
        <p:nvGrpSpPr>
          <p:cNvPr name="Group 14" id="14"/>
          <p:cNvGrpSpPr/>
          <p:nvPr/>
        </p:nvGrpSpPr>
        <p:grpSpPr>
          <a:xfrm rot="0">
            <a:off x="3796008" y="8412661"/>
            <a:ext cx="13845142" cy="946399"/>
            <a:chOff x="0" y="0"/>
            <a:chExt cx="17132064" cy="1171080"/>
          </a:xfrm>
        </p:grpSpPr>
        <p:sp>
          <p:nvSpPr>
            <p:cNvPr name="Freeform 15" id="15"/>
            <p:cNvSpPr/>
            <p:nvPr/>
          </p:nvSpPr>
          <p:spPr>
            <a:xfrm flipH="false" flipV="false" rot="0">
              <a:off x="0" y="0"/>
              <a:ext cx="17132064" cy="1171080"/>
            </a:xfrm>
            <a:custGeom>
              <a:avLst/>
              <a:gdLst/>
              <a:ahLst/>
              <a:cxnLst/>
              <a:rect r="r" b="b" t="t" l="l"/>
              <a:pathLst>
                <a:path h="1171080" w="17132064">
                  <a:moveTo>
                    <a:pt x="17007604" y="1171080"/>
                  </a:moveTo>
                  <a:lnTo>
                    <a:pt x="124460" y="1171080"/>
                  </a:lnTo>
                  <a:cubicBezTo>
                    <a:pt x="55880" y="1171080"/>
                    <a:pt x="0" y="1115200"/>
                    <a:pt x="0" y="1046620"/>
                  </a:cubicBezTo>
                  <a:lnTo>
                    <a:pt x="0" y="124460"/>
                  </a:lnTo>
                  <a:cubicBezTo>
                    <a:pt x="0" y="55880"/>
                    <a:pt x="55880" y="0"/>
                    <a:pt x="124460" y="0"/>
                  </a:cubicBezTo>
                  <a:lnTo>
                    <a:pt x="17007604" y="0"/>
                  </a:lnTo>
                  <a:cubicBezTo>
                    <a:pt x="17076184" y="0"/>
                    <a:pt x="17132064" y="55880"/>
                    <a:pt x="17132064" y="124460"/>
                  </a:cubicBezTo>
                  <a:lnTo>
                    <a:pt x="17132064" y="1046620"/>
                  </a:lnTo>
                  <a:cubicBezTo>
                    <a:pt x="17132064" y="1115200"/>
                    <a:pt x="17076184" y="1171080"/>
                    <a:pt x="17007604" y="1171080"/>
                  </a:cubicBezTo>
                  <a:close/>
                </a:path>
              </a:pathLst>
            </a:custGeom>
            <a:solidFill>
              <a:srgbClr val="F8D4B7"/>
            </a:solidFill>
          </p:spPr>
        </p:sp>
      </p:grpSp>
      <p:grpSp>
        <p:nvGrpSpPr>
          <p:cNvPr name="Group 16" id="16"/>
          <p:cNvGrpSpPr/>
          <p:nvPr/>
        </p:nvGrpSpPr>
        <p:grpSpPr>
          <a:xfrm rot="0">
            <a:off x="646850" y="8412661"/>
            <a:ext cx="2977519" cy="946399"/>
            <a:chOff x="0" y="0"/>
            <a:chExt cx="6118636" cy="1944797"/>
          </a:xfrm>
        </p:grpSpPr>
        <p:sp>
          <p:nvSpPr>
            <p:cNvPr name="Freeform 17" id="17"/>
            <p:cNvSpPr/>
            <p:nvPr/>
          </p:nvSpPr>
          <p:spPr>
            <a:xfrm flipH="false" flipV="false" rot="0">
              <a:off x="0" y="0"/>
              <a:ext cx="6118636" cy="1944797"/>
            </a:xfrm>
            <a:custGeom>
              <a:avLst/>
              <a:gdLst/>
              <a:ahLst/>
              <a:cxnLst/>
              <a:rect r="r" b="b" t="t" l="l"/>
              <a:pathLst>
                <a:path h="1944797" w="6118636">
                  <a:moveTo>
                    <a:pt x="5994176" y="1944797"/>
                  </a:moveTo>
                  <a:lnTo>
                    <a:pt x="124460" y="1944797"/>
                  </a:lnTo>
                  <a:cubicBezTo>
                    <a:pt x="55880" y="1944797"/>
                    <a:pt x="0" y="1888917"/>
                    <a:pt x="0" y="1820337"/>
                  </a:cubicBezTo>
                  <a:lnTo>
                    <a:pt x="0" y="124460"/>
                  </a:lnTo>
                  <a:cubicBezTo>
                    <a:pt x="0" y="55880"/>
                    <a:pt x="55880" y="0"/>
                    <a:pt x="124460" y="0"/>
                  </a:cubicBezTo>
                  <a:lnTo>
                    <a:pt x="5994176" y="0"/>
                  </a:lnTo>
                  <a:cubicBezTo>
                    <a:pt x="6062756" y="0"/>
                    <a:pt x="6118636" y="55880"/>
                    <a:pt x="6118636" y="124460"/>
                  </a:cubicBezTo>
                  <a:lnTo>
                    <a:pt x="6118636" y="1820337"/>
                  </a:lnTo>
                  <a:cubicBezTo>
                    <a:pt x="6118636" y="1888917"/>
                    <a:pt x="6062756" y="1944797"/>
                    <a:pt x="5994176" y="1944797"/>
                  </a:cubicBezTo>
                  <a:close/>
                </a:path>
              </a:pathLst>
            </a:custGeom>
            <a:solidFill>
              <a:srgbClr val="FAB885"/>
            </a:solidFill>
          </p:spPr>
        </p:sp>
      </p:grpSp>
      <p:sp>
        <p:nvSpPr>
          <p:cNvPr name="TextBox 18" id="18"/>
          <p:cNvSpPr txBox="true"/>
          <p:nvPr/>
        </p:nvSpPr>
        <p:spPr>
          <a:xfrm rot="0">
            <a:off x="4150978" y="8507911"/>
            <a:ext cx="13103326" cy="73342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Link back to the question by reinforcing the main point of your paragraph. You might also use key words here. You should not introduce any new information.</a:t>
            </a:r>
          </a:p>
        </p:txBody>
      </p:sp>
      <p:grpSp>
        <p:nvGrpSpPr>
          <p:cNvPr name="Group 19" id="19"/>
          <p:cNvGrpSpPr/>
          <p:nvPr/>
        </p:nvGrpSpPr>
        <p:grpSpPr>
          <a:xfrm rot="0">
            <a:off x="646850" y="4073870"/>
            <a:ext cx="2977519" cy="946399"/>
            <a:chOff x="0" y="0"/>
            <a:chExt cx="6118636" cy="1944797"/>
          </a:xfrm>
        </p:grpSpPr>
        <p:sp>
          <p:nvSpPr>
            <p:cNvPr name="Freeform 20" id="20"/>
            <p:cNvSpPr/>
            <p:nvPr/>
          </p:nvSpPr>
          <p:spPr>
            <a:xfrm flipH="false" flipV="false" rot="0">
              <a:off x="0" y="0"/>
              <a:ext cx="6118636" cy="1944797"/>
            </a:xfrm>
            <a:custGeom>
              <a:avLst/>
              <a:gdLst/>
              <a:ahLst/>
              <a:cxnLst/>
              <a:rect r="r" b="b" t="t" l="l"/>
              <a:pathLst>
                <a:path h="1944797" w="6118636">
                  <a:moveTo>
                    <a:pt x="5994176" y="1944797"/>
                  </a:moveTo>
                  <a:lnTo>
                    <a:pt x="124460" y="1944797"/>
                  </a:lnTo>
                  <a:cubicBezTo>
                    <a:pt x="55880" y="1944797"/>
                    <a:pt x="0" y="1888917"/>
                    <a:pt x="0" y="1820337"/>
                  </a:cubicBezTo>
                  <a:lnTo>
                    <a:pt x="0" y="124460"/>
                  </a:lnTo>
                  <a:cubicBezTo>
                    <a:pt x="0" y="55880"/>
                    <a:pt x="55880" y="0"/>
                    <a:pt x="124460" y="0"/>
                  </a:cubicBezTo>
                  <a:lnTo>
                    <a:pt x="5994176" y="0"/>
                  </a:lnTo>
                  <a:cubicBezTo>
                    <a:pt x="6062756" y="0"/>
                    <a:pt x="6118636" y="55880"/>
                    <a:pt x="6118636" y="124460"/>
                  </a:cubicBezTo>
                  <a:lnTo>
                    <a:pt x="6118636" y="1820337"/>
                  </a:lnTo>
                  <a:cubicBezTo>
                    <a:pt x="6118636" y="1888917"/>
                    <a:pt x="6062756" y="1944797"/>
                    <a:pt x="5994176" y="1944797"/>
                  </a:cubicBezTo>
                  <a:close/>
                </a:path>
              </a:pathLst>
            </a:custGeom>
            <a:solidFill>
              <a:srgbClr val="FDA5A5"/>
            </a:solidFill>
          </p:spPr>
        </p:sp>
      </p:grpSp>
      <p:sp>
        <p:nvSpPr>
          <p:cNvPr name="TextBox 21" id="21"/>
          <p:cNvSpPr txBox="true"/>
          <p:nvPr/>
        </p:nvSpPr>
        <p:spPr>
          <a:xfrm rot="0">
            <a:off x="839382" y="4199407"/>
            <a:ext cx="2594518" cy="723900"/>
          </a:xfrm>
          <a:prstGeom prst="rect">
            <a:avLst/>
          </a:prstGeom>
        </p:spPr>
        <p:txBody>
          <a:bodyPr anchor="t" rtlCol="false" tIns="0" lIns="0" bIns="0" rIns="0">
            <a:spAutoFit/>
          </a:bodyPr>
          <a:lstStyle/>
          <a:p>
            <a:pPr algn="ctr" marL="0" indent="0" lvl="0">
              <a:lnSpc>
                <a:spcPts val="2880"/>
              </a:lnSpc>
              <a:spcBef>
                <a:spcPct val="0"/>
              </a:spcBef>
            </a:pPr>
            <a:r>
              <a:rPr lang="en-US" sz="2400" spc="124">
                <a:solidFill>
                  <a:srgbClr val="3D3D3D"/>
                </a:solidFill>
                <a:latin typeface="Chewy"/>
              </a:rPr>
              <a:t>Topic &amp; Developing Sentence</a:t>
            </a:r>
          </a:p>
        </p:txBody>
      </p:sp>
      <p:sp>
        <p:nvSpPr>
          <p:cNvPr name="TextBox 22" id="22"/>
          <p:cNvSpPr txBox="true"/>
          <p:nvPr/>
        </p:nvSpPr>
        <p:spPr>
          <a:xfrm rot="0">
            <a:off x="839382" y="5272419"/>
            <a:ext cx="2594518" cy="723900"/>
          </a:xfrm>
          <a:prstGeom prst="rect">
            <a:avLst/>
          </a:prstGeom>
        </p:spPr>
        <p:txBody>
          <a:bodyPr anchor="t" rtlCol="false" tIns="0" lIns="0" bIns="0" rIns="0">
            <a:spAutoFit/>
          </a:bodyPr>
          <a:lstStyle/>
          <a:p>
            <a:pPr algn="ctr" marL="0" indent="0" lvl="0">
              <a:lnSpc>
                <a:spcPts val="2880"/>
              </a:lnSpc>
              <a:spcBef>
                <a:spcPct val="0"/>
              </a:spcBef>
            </a:pPr>
            <a:r>
              <a:rPr lang="en-US" sz="2400" spc="124">
                <a:solidFill>
                  <a:srgbClr val="3D3D3D"/>
                </a:solidFill>
                <a:latin typeface="Chewy"/>
              </a:rPr>
              <a:t>Example &amp; Explanation</a:t>
            </a:r>
          </a:p>
        </p:txBody>
      </p:sp>
      <p:sp>
        <p:nvSpPr>
          <p:cNvPr name="TextBox 23" id="23"/>
          <p:cNvSpPr txBox="true"/>
          <p:nvPr/>
        </p:nvSpPr>
        <p:spPr>
          <a:xfrm rot="0">
            <a:off x="839382" y="8732342"/>
            <a:ext cx="2594518" cy="361950"/>
          </a:xfrm>
          <a:prstGeom prst="rect">
            <a:avLst/>
          </a:prstGeom>
        </p:spPr>
        <p:txBody>
          <a:bodyPr anchor="t" rtlCol="false" tIns="0" lIns="0" bIns="0" rIns="0">
            <a:spAutoFit/>
          </a:bodyPr>
          <a:lstStyle/>
          <a:p>
            <a:pPr algn="ctr" marL="0" indent="0" lvl="0">
              <a:lnSpc>
                <a:spcPts val="2880"/>
              </a:lnSpc>
              <a:spcBef>
                <a:spcPct val="0"/>
              </a:spcBef>
            </a:pPr>
            <a:r>
              <a:rPr lang="en-US" sz="2400" spc="124">
                <a:solidFill>
                  <a:srgbClr val="3D3D3D"/>
                </a:solidFill>
                <a:latin typeface="Chewy"/>
              </a:rPr>
              <a:t>Linking Statement</a:t>
            </a:r>
          </a:p>
        </p:txBody>
      </p:sp>
      <p:sp>
        <p:nvSpPr>
          <p:cNvPr name="TextBox 24" id="24"/>
          <p:cNvSpPr txBox="true"/>
          <p:nvPr/>
        </p:nvSpPr>
        <p:spPr>
          <a:xfrm rot="0">
            <a:off x="646850" y="2847050"/>
            <a:ext cx="16994300" cy="788670"/>
          </a:xfrm>
          <a:prstGeom prst="rect">
            <a:avLst/>
          </a:prstGeom>
        </p:spPr>
        <p:txBody>
          <a:bodyPr anchor="t" rtlCol="false" tIns="0" lIns="0" bIns="0" rIns="0">
            <a:spAutoFit/>
          </a:bodyPr>
          <a:lstStyle/>
          <a:p>
            <a:pPr marL="0" indent="0" lvl="0">
              <a:lnSpc>
                <a:spcPts val="3120"/>
              </a:lnSpc>
            </a:pPr>
            <a:r>
              <a:rPr lang="en-US" sz="2400" spc="124">
                <a:solidFill>
                  <a:srgbClr val="3D3D3D"/>
                </a:solidFill>
                <a:latin typeface="Kollektif"/>
              </a:rPr>
              <a:t>An extended paragraph will follow a similar structure but might include a developing sentence after the topic sentence and 2-3 examples and explanations. It should follow this structure:</a:t>
            </a:r>
            <a:r>
              <a:rPr lang="en-US" sz="2400" spc="124">
                <a:solidFill>
                  <a:srgbClr val="3D3D3D"/>
                </a:solidFill>
                <a:latin typeface="Kollektif"/>
              </a:rPr>
              <a:t> </a:t>
            </a:r>
          </a:p>
        </p:txBody>
      </p:sp>
      <p:grpSp>
        <p:nvGrpSpPr>
          <p:cNvPr name="Group 25" id="25"/>
          <p:cNvGrpSpPr/>
          <p:nvPr/>
        </p:nvGrpSpPr>
        <p:grpSpPr>
          <a:xfrm rot="0">
            <a:off x="3796008" y="6230323"/>
            <a:ext cx="13845142" cy="946399"/>
            <a:chOff x="0" y="0"/>
            <a:chExt cx="17132064" cy="1171080"/>
          </a:xfrm>
        </p:grpSpPr>
        <p:sp>
          <p:nvSpPr>
            <p:cNvPr name="Freeform 26" id="26"/>
            <p:cNvSpPr/>
            <p:nvPr/>
          </p:nvSpPr>
          <p:spPr>
            <a:xfrm flipH="false" flipV="false" rot="0">
              <a:off x="0" y="0"/>
              <a:ext cx="17132064" cy="1171080"/>
            </a:xfrm>
            <a:custGeom>
              <a:avLst/>
              <a:gdLst/>
              <a:ahLst/>
              <a:cxnLst/>
              <a:rect r="r" b="b" t="t" l="l"/>
              <a:pathLst>
                <a:path h="1171080" w="17132064">
                  <a:moveTo>
                    <a:pt x="17007604" y="1171080"/>
                  </a:moveTo>
                  <a:lnTo>
                    <a:pt x="124460" y="1171080"/>
                  </a:lnTo>
                  <a:cubicBezTo>
                    <a:pt x="55880" y="1171080"/>
                    <a:pt x="0" y="1115200"/>
                    <a:pt x="0" y="1046620"/>
                  </a:cubicBezTo>
                  <a:lnTo>
                    <a:pt x="0" y="124460"/>
                  </a:lnTo>
                  <a:cubicBezTo>
                    <a:pt x="0" y="55880"/>
                    <a:pt x="55880" y="0"/>
                    <a:pt x="124460" y="0"/>
                  </a:cubicBezTo>
                  <a:lnTo>
                    <a:pt x="17007604" y="0"/>
                  </a:lnTo>
                  <a:cubicBezTo>
                    <a:pt x="17076184" y="0"/>
                    <a:pt x="17132064" y="55880"/>
                    <a:pt x="17132064" y="124460"/>
                  </a:cubicBezTo>
                  <a:lnTo>
                    <a:pt x="17132064" y="1046620"/>
                  </a:lnTo>
                  <a:cubicBezTo>
                    <a:pt x="17132064" y="1115200"/>
                    <a:pt x="17076184" y="1171080"/>
                    <a:pt x="17007604" y="1171080"/>
                  </a:cubicBezTo>
                  <a:close/>
                </a:path>
              </a:pathLst>
            </a:custGeom>
            <a:solidFill>
              <a:srgbClr val="BEEBDD"/>
            </a:solidFill>
          </p:spPr>
        </p:sp>
      </p:grpSp>
      <p:grpSp>
        <p:nvGrpSpPr>
          <p:cNvPr name="Group 27" id="27"/>
          <p:cNvGrpSpPr/>
          <p:nvPr/>
        </p:nvGrpSpPr>
        <p:grpSpPr>
          <a:xfrm rot="0">
            <a:off x="646850" y="6230323"/>
            <a:ext cx="2977519" cy="946399"/>
            <a:chOff x="0" y="0"/>
            <a:chExt cx="6118636" cy="1944797"/>
          </a:xfrm>
        </p:grpSpPr>
        <p:sp>
          <p:nvSpPr>
            <p:cNvPr name="Freeform 28" id="28"/>
            <p:cNvSpPr/>
            <p:nvPr/>
          </p:nvSpPr>
          <p:spPr>
            <a:xfrm flipH="false" flipV="false" rot="0">
              <a:off x="0" y="0"/>
              <a:ext cx="6118636" cy="1944797"/>
            </a:xfrm>
            <a:custGeom>
              <a:avLst/>
              <a:gdLst/>
              <a:ahLst/>
              <a:cxnLst/>
              <a:rect r="r" b="b" t="t" l="l"/>
              <a:pathLst>
                <a:path h="1944797" w="6118636">
                  <a:moveTo>
                    <a:pt x="5994176" y="1944797"/>
                  </a:moveTo>
                  <a:lnTo>
                    <a:pt x="124460" y="1944797"/>
                  </a:lnTo>
                  <a:cubicBezTo>
                    <a:pt x="55880" y="1944797"/>
                    <a:pt x="0" y="1888917"/>
                    <a:pt x="0" y="1820337"/>
                  </a:cubicBezTo>
                  <a:lnTo>
                    <a:pt x="0" y="124460"/>
                  </a:lnTo>
                  <a:cubicBezTo>
                    <a:pt x="0" y="55880"/>
                    <a:pt x="55880" y="0"/>
                    <a:pt x="124460" y="0"/>
                  </a:cubicBezTo>
                  <a:lnTo>
                    <a:pt x="5994176" y="0"/>
                  </a:lnTo>
                  <a:cubicBezTo>
                    <a:pt x="6062756" y="0"/>
                    <a:pt x="6118636" y="55880"/>
                    <a:pt x="6118636" y="124460"/>
                  </a:cubicBezTo>
                  <a:lnTo>
                    <a:pt x="6118636" y="1820337"/>
                  </a:lnTo>
                  <a:cubicBezTo>
                    <a:pt x="6118636" y="1888917"/>
                    <a:pt x="6062756" y="1944797"/>
                    <a:pt x="5994176" y="1944797"/>
                  </a:cubicBezTo>
                  <a:close/>
                </a:path>
              </a:pathLst>
            </a:custGeom>
            <a:solidFill>
              <a:srgbClr val="8FD8C2"/>
            </a:solidFill>
          </p:spPr>
        </p:sp>
      </p:grpSp>
      <p:sp>
        <p:nvSpPr>
          <p:cNvPr name="TextBox 29" id="29"/>
          <p:cNvSpPr txBox="true"/>
          <p:nvPr/>
        </p:nvSpPr>
        <p:spPr>
          <a:xfrm rot="0">
            <a:off x="4150978" y="6332048"/>
            <a:ext cx="13167222" cy="73342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Give your second example. Explain how your example supports your point by considering the effect of the technique.</a:t>
            </a:r>
          </a:p>
        </p:txBody>
      </p:sp>
      <p:sp>
        <p:nvSpPr>
          <p:cNvPr name="TextBox 30" id="30"/>
          <p:cNvSpPr txBox="true"/>
          <p:nvPr/>
        </p:nvSpPr>
        <p:spPr>
          <a:xfrm rot="0">
            <a:off x="839382" y="6359242"/>
            <a:ext cx="2594518" cy="723900"/>
          </a:xfrm>
          <a:prstGeom prst="rect">
            <a:avLst/>
          </a:prstGeom>
        </p:spPr>
        <p:txBody>
          <a:bodyPr anchor="t" rtlCol="false" tIns="0" lIns="0" bIns="0" rIns="0">
            <a:spAutoFit/>
          </a:bodyPr>
          <a:lstStyle/>
          <a:p>
            <a:pPr algn="ctr" marL="0" indent="0" lvl="0">
              <a:lnSpc>
                <a:spcPts val="2880"/>
              </a:lnSpc>
              <a:spcBef>
                <a:spcPct val="0"/>
              </a:spcBef>
            </a:pPr>
            <a:r>
              <a:rPr lang="en-US" sz="2400" spc="124">
                <a:solidFill>
                  <a:srgbClr val="3D3D3D"/>
                </a:solidFill>
                <a:latin typeface="Chewy"/>
              </a:rPr>
              <a:t>Example &amp; Explanation</a:t>
            </a:r>
          </a:p>
        </p:txBody>
      </p:sp>
      <p:grpSp>
        <p:nvGrpSpPr>
          <p:cNvPr name="Group 31" id="31"/>
          <p:cNvGrpSpPr/>
          <p:nvPr/>
        </p:nvGrpSpPr>
        <p:grpSpPr>
          <a:xfrm rot="0">
            <a:off x="3796008" y="7323387"/>
            <a:ext cx="13845142" cy="946399"/>
            <a:chOff x="0" y="0"/>
            <a:chExt cx="17132064" cy="1171080"/>
          </a:xfrm>
        </p:grpSpPr>
        <p:sp>
          <p:nvSpPr>
            <p:cNvPr name="Freeform 32" id="32"/>
            <p:cNvSpPr/>
            <p:nvPr/>
          </p:nvSpPr>
          <p:spPr>
            <a:xfrm flipH="false" flipV="false" rot="0">
              <a:off x="0" y="0"/>
              <a:ext cx="17132064" cy="1171080"/>
            </a:xfrm>
            <a:custGeom>
              <a:avLst/>
              <a:gdLst/>
              <a:ahLst/>
              <a:cxnLst/>
              <a:rect r="r" b="b" t="t" l="l"/>
              <a:pathLst>
                <a:path h="1171080" w="17132064">
                  <a:moveTo>
                    <a:pt x="17007604" y="1171080"/>
                  </a:moveTo>
                  <a:lnTo>
                    <a:pt x="124460" y="1171080"/>
                  </a:lnTo>
                  <a:cubicBezTo>
                    <a:pt x="55880" y="1171080"/>
                    <a:pt x="0" y="1115200"/>
                    <a:pt x="0" y="1046620"/>
                  </a:cubicBezTo>
                  <a:lnTo>
                    <a:pt x="0" y="124460"/>
                  </a:lnTo>
                  <a:cubicBezTo>
                    <a:pt x="0" y="55880"/>
                    <a:pt x="55880" y="0"/>
                    <a:pt x="124460" y="0"/>
                  </a:cubicBezTo>
                  <a:lnTo>
                    <a:pt x="17007604" y="0"/>
                  </a:lnTo>
                  <a:cubicBezTo>
                    <a:pt x="17076184" y="0"/>
                    <a:pt x="17132064" y="55880"/>
                    <a:pt x="17132064" y="124460"/>
                  </a:cubicBezTo>
                  <a:lnTo>
                    <a:pt x="17132064" y="1046620"/>
                  </a:lnTo>
                  <a:cubicBezTo>
                    <a:pt x="17132064" y="1115200"/>
                    <a:pt x="17076184" y="1171080"/>
                    <a:pt x="17007604" y="1171080"/>
                  </a:cubicBezTo>
                  <a:close/>
                </a:path>
              </a:pathLst>
            </a:custGeom>
            <a:solidFill>
              <a:srgbClr val="BBE1F6"/>
            </a:solidFill>
          </p:spPr>
        </p:sp>
      </p:grpSp>
      <p:grpSp>
        <p:nvGrpSpPr>
          <p:cNvPr name="Group 33" id="33"/>
          <p:cNvGrpSpPr/>
          <p:nvPr/>
        </p:nvGrpSpPr>
        <p:grpSpPr>
          <a:xfrm rot="0">
            <a:off x="646850" y="7323387"/>
            <a:ext cx="2977519" cy="946399"/>
            <a:chOff x="0" y="0"/>
            <a:chExt cx="6118636" cy="1944797"/>
          </a:xfrm>
        </p:grpSpPr>
        <p:sp>
          <p:nvSpPr>
            <p:cNvPr name="Freeform 34" id="34"/>
            <p:cNvSpPr/>
            <p:nvPr/>
          </p:nvSpPr>
          <p:spPr>
            <a:xfrm flipH="false" flipV="false" rot="0">
              <a:off x="0" y="0"/>
              <a:ext cx="6118636" cy="1944797"/>
            </a:xfrm>
            <a:custGeom>
              <a:avLst/>
              <a:gdLst/>
              <a:ahLst/>
              <a:cxnLst/>
              <a:rect r="r" b="b" t="t" l="l"/>
              <a:pathLst>
                <a:path h="1944797" w="6118636">
                  <a:moveTo>
                    <a:pt x="5994176" y="1944797"/>
                  </a:moveTo>
                  <a:lnTo>
                    <a:pt x="124460" y="1944797"/>
                  </a:lnTo>
                  <a:cubicBezTo>
                    <a:pt x="55880" y="1944797"/>
                    <a:pt x="0" y="1888917"/>
                    <a:pt x="0" y="1820337"/>
                  </a:cubicBezTo>
                  <a:lnTo>
                    <a:pt x="0" y="124460"/>
                  </a:lnTo>
                  <a:cubicBezTo>
                    <a:pt x="0" y="55880"/>
                    <a:pt x="55880" y="0"/>
                    <a:pt x="124460" y="0"/>
                  </a:cubicBezTo>
                  <a:lnTo>
                    <a:pt x="5994176" y="0"/>
                  </a:lnTo>
                  <a:cubicBezTo>
                    <a:pt x="6062756" y="0"/>
                    <a:pt x="6118636" y="55880"/>
                    <a:pt x="6118636" y="124460"/>
                  </a:cubicBezTo>
                  <a:lnTo>
                    <a:pt x="6118636" y="1820337"/>
                  </a:lnTo>
                  <a:cubicBezTo>
                    <a:pt x="6118636" y="1888917"/>
                    <a:pt x="6062756" y="1944797"/>
                    <a:pt x="5994176" y="1944797"/>
                  </a:cubicBezTo>
                  <a:close/>
                </a:path>
              </a:pathLst>
            </a:custGeom>
            <a:solidFill>
              <a:srgbClr val="86C1E1"/>
            </a:solidFill>
          </p:spPr>
        </p:sp>
      </p:grpSp>
      <p:sp>
        <p:nvSpPr>
          <p:cNvPr name="TextBox 35" id="35"/>
          <p:cNvSpPr txBox="true"/>
          <p:nvPr/>
        </p:nvSpPr>
        <p:spPr>
          <a:xfrm rot="0">
            <a:off x="4150978" y="7425111"/>
            <a:ext cx="13167222" cy="733425"/>
          </a:xfrm>
          <a:prstGeom prst="rect">
            <a:avLst/>
          </a:prstGeom>
        </p:spPr>
        <p:txBody>
          <a:bodyPr anchor="t" rtlCol="false" tIns="0" lIns="0" bIns="0" rIns="0">
            <a:spAutoFit/>
          </a:bodyPr>
          <a:lstStyle/>
          <a:p>
            <a:pPr marL="0" indent="0" lvl="0">
              <a:lnSpc>
                <a:spcPts val="2880"/>
              </a:lnSpc>
              <a:spcBef>
                <a:spcPct val="0"/>
              </a:spcBef>
            </a:pPr>
            <a:r>
              <a:rPr lang="en-US" sz="2400" spc="124">
                <a:solidFill>
                  <a:srgbClr val="3D3D3D"/>
                </a:solidFill>
                <a:latin typeface="Kollektif"/>
              </a:rPr>
              <a:t>Give your third example. Explain how your example supports your point by considering the effect of the technique.</a:t>
            </a:r>
          </a:p>
        </p:txBody>
      </p:sp>
      <p:sp>
        <p:nvSpPr>
          <p:cNvPr name="TextBox 36" id="36"/>
          <p:cNvSpPr txBox="true"/>
          <p:nvPr/>
        </p:nvSpPr>
        <p:spPr>
          <a:xfrm rot="0">
            <a:off x="839382" y="7452305"/>
            <a:ext cx="2594518" cy="723900"/>
          </a:xfrm>
          <a:prstGeom prst="rect">
            <a:avLst/>
          </a:prstGeom>
        </p:spPr>
        <p:txBody>
          <a:bodyPr anchor="t" rtlCol="false" tIns="0" lIns="0" bIns="0" rIns="0">
            <a:spAutoFit/>
          </a:bodyPr>
          <a:lstStyle/>
          <a:p>
            <a:pPr algn="ctr" marL="0" indent="0" lvl="0">
              <a:lnSpc>
                <a:spcPts val="2880"/>
              </a:lnSpc>
              <a:spcBef>
                <a:spcPct val="0"/>
              </a:spcBef>
            </a:pPr>
            <a:r>
              <a:rPr lang="en-US" sz="2400" spc="124">
                <a:solidFill>
                  <a:srgbClr val="3D3D3D"/>
                </a:solidFill>
                <a:latin typeface="Chewy"/>
              </a:rPr>
              <a:t>Example &amp; Explanation</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79291" y="-315966"/>
            <a:ext cx="1962901" cy="10918932"/>
            <a:chOff x="0" y="0"/>
            <a:chExt cx="516978" cy="2875768"/>
          </a:xfrm>
        </p:grpSpPr>
        <p:sp>
          <p:nvSpPr>
            <p:cNvPr name="Freeform 3" id="3"/>
            <p:cNvSpPr/>
            <p:nvPr/>
          </p:nvSpPr>
          <p:spPr>
            <a:xfrm flipH="false" flipV="false" rot="0">
              <a:off x="0" y="0"/>
              <a:ext cx="516978" cy="2875768"/>
            </a:xfrm>
            <a:custGeom>
              <a:avLst/>
              <a:gdLst/>
              <a:ahLst/>
              <a:cxnLst/>
              <a:rect r="r" b="b" t="t" l="l"/>
              <a:pathLst>
                <a:path h="2875768" w="516978">
                  <a:moveTo>
                    <a:pt x="0" y="0"/>
                  </a:moveTo>
                  <a:lnTo>
                    <a:pt x="516978" y="0"/>
                  </a:lnTo>
                  <a:lnTo>
                    <a:pt x="516978" y="2875768"/>
                  </a:lnTo>
                  <a:lnTo>
                    <a:pt x="0" y="2875768"/>
                  </a:lnTo>
                  <a:close/>
                </a:path>
              </a:pathLst>
            </a:custGeom>
            <a:solidFill>
              <a:srgbClr val="1F5776"/>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TextBox 5" id="5"/>
          <p:cNvSpPr txBox="true"/>
          <p:nvPr/>
        </p:nvSpPr>
        <p:spPr>
          <a:xfrm rot="-5400000">
            <a:off x="-2486025" y="4524375"/>
            <a:ext cx="8229600" cy="1238250"/>
          </a:xfrm>
          <a:prstGeom prst="rect">
            <a:avLst/>
          </a:prstGeom>
        </p:spPr>
        <p:txBody>
          <a:bodyPr anchor="t" rtlCol="false" tIns="0" lIns="0" bIns="0" rIns="0">
            <a:spAutoFit/>
          </a:bodyPr>
          <a:lstStyle/>
          <a:p>
            <a:pPr algn="ctr" marL="0" indent="0" lvl="0">
              <a:lnSpc>
                <a:spcPts val="9600"/>
              </a:lnSpc>
              <a:spcBef>
                <a:spcPct val="0"/>
              </a:spcBef>
            </a:pPr>
            <a:r>
              <a:rPr lang="en-US" sz="8000" spc="416">
                <a:solidFill>
                  <a:srgbClr val="FFFFFF"/>
                </a:solidFill>
                <a:latin typeface="Chewy"/>
              </a:rPr>
              <a:t>Example </a:t>
            </a:r>
          </a:p>
        </p:txBody>
      </p:sp>
      <p:grpSp>
        <p:nvGrpSpPr>
          <p:cNvPr name="Group 6" id="6"/>
          <p:cNvGrpSpPr/>
          <p:nvPr/>
        </p:nvGrpSpPr>
        <p:grpSpPr>
          <a:xfrm rot="0">
            <a:off x="2978461" y="863547"/>
            <a:ext cx="14630076" cy="1700552"/>
            <a:chOff x="0" y="0"/>
            <a:chExt cx="18103346" cy="2104274"/>
          </a:xfrm>
        </p:grpSpPr>
        <p:sp>
          <p:nvSpPr>
            <p:cNvPr name="Freeform 7" id="7"/>
            <p:cNvSpPr/>
            <p:nvPr/>
          </p:nvSpPr>
          <p:spPr>
            <a:xfrm flipH="false" flipV="false" rot="0">
              <a:off x="0" y="0"/>
              <a:ext cx="18103346" cy="2104274"/>
            </a:xfrm>
            <a:custGeom>
              <a:avLst/>
              <a:gdLst/>
              <a:ahLst/>
              <a:cxnLst/>
              <a:rect r="r" b="b" t="t" l="l"/>
              <a:pathLst>
                <a:path h="2104274" w="18103346">
                  <a:moveTo>
                    <a:pt x="17978887" y="2104274"/>
                  </a:moveTo>
                  <a:lnTo>
                    <a:pt x="124460" y="2104274"/>
                  </a:lnTo>
                  <a:cubicBezTo>
                    <a:pt x="55880" y="2104274"/>
                    <a:pt x="0" y="2048394"/>
                    <a:pt x="0" y="1979814"/>
                  </a:cubicBezTo>
                  <a:lnTo>
                    <a:pt x="0" y="124460"/>
                  </a:lnTo>
                  <a:cubicBezTo>
                    <a:pt x="0" y="55880"/>
                    <a:pt x="55880" y="0"/>
                    <a:pt x="124460" y="0"/>
                  </a:cubicBezTo>
                  <a:lnTo>
                    <a:pt x="17978887" y="0"/>
                  </a:lnTo>
                  <a:cubicBezTo>
                    <a:pt x="18047466" y="0"/>
                    <a:pt x="18103346" y="55880"/>
                    <a:pt x="18103346" y="124460"/>
                  </a:cubicBezTo>
                  <a:lnTo>
                    <a:pt x="18103346" y="1979814"/>
                  </a:lnTo>
                  <a:cubicBezTo>
                    <a:pt x="18103346" y="2048394"/>
                    <a:pt x="18047466" y="2104274"/>
                    <a:pt x="17978887" y="2104274"/>
                  </a:cubicBezTo>
                  <a:close/>
                </a:path>
              </a:pathLst>
            </a:custGeom>
            <a:solidFill>
              <a:srgbClr val="FDD8D8"/>
            </a:solidFill>
          </p:spPr>
        </p:sp>
      </p:grpSp>
      <p:grpSp>
        <p:nvGrpSpPr>
          <p:cNvPr name="Group 8" id="8"/>
          <p:cNvGrpSpPr/>
          <p:nvPr/>
        </p:nvGrpSpPr>
        <p:grpSpPr>
          <a:xfrm rot="0">
            <a:off x="2978461" y="6923608"/>
            <a:ext cx="14630076" cy="1345441"/>
            <a:chOff x="0" y="0"/>
            <a:chExt cx="18103346" cy="1664857"/>
          </a:xfrm>
        </p:grpSpPr>
        <p:sp>
          <p:nvSpPr>
            <p:cNvPr name="Freeform 9" id="9"/>
            <p:cNvSpPr/>
            <p:nvPr/>
          </p:nvSpPr>
          <p:spPr>
            <a:xfrm flipH="false" flipV="false" rot="0">
              <a:off x="0" y="0"/>
              <a:ext cx="18103346" cy="1664857"/>
            </a:xfrm>
            <a:custGeom>
              <a:avLst/>
              <a:gdLst/>
              <a:ahLst/>
              <a:cxnLst/>
              <a:rect r="r" b="b" t="t" l="l"/>
              <a:pathLst>
                <a:path h="1664857" w="18103346">
                  <a:moveTo>
                    <a:pt x="17978887" y="1664857"/>
                  </a:moveTo>
                  <a:lnTo>
                    <a:pt x="124460" y="1664857"/>
                  </a:lnTo>
                  <a:cubicBezTo>
                    <a:pt x="55880" y="1664857"/>
                    <a:pt x="0" y="1608977"/>
                    <a:pt x="0" y="1540396"/>
                  </a:cubicBezTo>
                  <a:lnTo>
                    <a:pt x="0" y="124460"/>
                  </a:lnTo>
                  <a:cubicBezTo>
                    <a:pt x="0" y="55880"/>
                    <a:pt x="55880" y="0"/>
                    <a:pt x="124460" y="0"/>
                  </a:cubicBezTo>
                  <a:lnTo>
                    <a:pt x="17978887" y="0"/>
                  </a:lnTo>
                  <a:cubicBezTo>
                    <a:pt x="18047466" y="0"/>
                    <a:pt x="18103346" y="55880"/>
                    <a:pt x="18103346" y="124460"/>
                  </a:cubicBezTo>
                  <a:lnTo>
                    <a:pt x="18103346" y="1540397"/>
                  </a:lnTo>
                  <a:cubicBezTo>
                    <a:pt x="18103346" y="1608977"/>
                    <a:pt x="18047466" y="1664857"/>
                    <a:pt x="17978887" y="1664857"/>
                  </a:cubicBezTo>
                  <a:close/>
                </a:path>
              </a:pathLst>
            </a:custGeom>
            <a:solidFill>
              <a:srgbClr val="BBE1F6"/>
            </a:solidFill>
          </p:spPr>
        </p:sp>
      </p:grpSp>
      <p:grpSp>
        <p:nvGrpSpPr>
          <p:cNvPr name="Group 10" id="10"/>
          <p:cNvGrpSpPr/>
          <p:nvPr/>
        </p:nvGrpSpPr>
        <p:grpSpPr>
          <a:xfrm rot="0">
            <a:off x="2978461" y="8345248"/>
            <a:ext cx="14630076" cy="1078204"/>
            <a:chOff x="0" y="0"/>
            <a:chExt cx="18103346" cy="1334177"/>
          </a:xfrm>
        </p:grpSpPr>
        <p:sp>
          <p:nvSpPr>
            <p:cNvPr name="Freeform 11" id="11"/>
            <p:cNvSpPr/>
            <p:nvPr/>
          </p:nvSpPr>
          <p:spPr>
            <a:xfrm flipH="false" flipV="false" rot="0">
              <a:off x="0" y="0"/>
              <a:ext cx="18103346" cy="1334177"/>
            </a:xfrm>
            <a:custGeom>
              <a:avLst/>
              <a:gdLst/>
              <a:ahLst/>
              <a:cxnLst/>
              <a:rect r="r" b="b" t="t" l="l"/>
              <a:pathLst>
                <a:path h="1334177" w="18103346">
                  <a:moveTo>
                    <a:pt x="17978887" y="1334177"/>
                  </a:moveTo>
                  <a:lnTo>
                    <a:pt x="124460" y="1334177"/>
                  </a:lnTo>
                  <a:cubicBezTo>
                    <a:pt x="55880" y="1334177"/>
                    <a:pt x="0" y="1278297"/>
                    <a:pt x="0" y="1209717"/>
                  </a:cubicBezTo>
                  <a:lnTo>
                    <a:pt x="0" y="124460"/>
                  </a:lnTo>
                  <a:cubicBezTo>
                    <a:pt x="0" y="55880"/>
                    <a:pt x="55880" y="0"/>
                    <a:pt x="124460" y="0"/>
                  </a:cubicBezTo>
                  <a:lnTo>
                    <a:pt x="17978887" y="0"/>
                  </a:lnTo>
                  <a:cubicBezTo>
                    <a:pt x="18047466" y="0"/>
                    <a:pt x="18103346" y="55880"/>
                    <a:pt x="18103346" y="124460"/>
                  </a:cubicBezTo>
                  <a:lnTo>
                    <a:pt x="18103346" y="1209717"/>
                  </a:lnTo>
                  <a:cubicBezTo>
                    <a:pt x="18103346" y="1278297"/>
                    <a:pt x="18047466" y="1334177"/>
                    <a:pt x="17978887" y="1334177"/>
                  </a:cubicBezTo>
                  <a:close/>
                </a:path>
              </a:pathLst>
            </a:custGeom>
            <a:solidFill>
              <a:srgbClr val="F8D4B7"/>
            </a:solidFill>
          </p:spPr>
        </p:sp>
      </p:grpSp>
      <p:grpSp>
        <p:nvGrpSpPr>
          <p:cNvPr name="Group 12" id="12"/>
          <p:cNvGrpSpPr/>
          <p:nvPr/>
        </p:nvGrpSpPr>
        <p:grpSpPr>
          <a:xfrm rot="0">
            <a:off x="2978461" y="2638226"/>
            <a:ext cx="14630076" cy="2449966"/>
            <a:chOff x="0" y="0"/>
            <a:chExt cx="18103346" cy="3031604"/>
          </a:xfrm>
        </p:grpSpPr>
        <p:sp>
          <p:nvSpPr>
            <p:cNvPr name="Freeform 13" id="13"/>
            <p:cNvSpPr/>
            <p:nvPr/>
          </p:nvSpPr>
          <p:spPr>
            <a:xfrm flipH="false" flipV="false" rot="0">
              <a:off x="0" y="0"/>
              <a:ext cx="18103346" cy="3031604"/>
            </a:xfrm>
            <a:custGeom>
              <a:avLst/>
              <a:gdLst/>
              <a:ahLst/>
              <a:cxnLst/>
              <a:rect r="r" b="b" t="t" l="l"/>
              <a:pathLst>
                <a:path h="3031604" w="18103346">
                  <a:moveTo>
                    <a:pt x="17978887" y="3031604"/>
                  </a:moveTo>
                  <a:lnTo>
                    <a:pt x="124460" y="3031604"/>
                  </a:lnTo>
                  <a:cubicBezTo>
                    <a:pt x="55880" y="3031604"/>
                    <a:pt x="0" y="2975724"/>
                    <a:pt x="0" y="2907143"/>
                  </a:cubicBezTo>
                  <a:lnTo>
                    <a:pt x="0" y="124460"/>
                  </a:lnTo>
                  <a:cubicBezTo>
                    <a:pt x="0" y="55880"/>
                    <a:pt x="55880" y="0"/>
                    <a:pt x="124460" y="0"/>
                  </a:cubicBezTo>
                  <a:lnTo>
                    <a:pt x="17978887" y="0"/>
                  </a:lnTo>
                  <a:cubicBezTo>
                    <a:pt x="18047466" y="0"/>
                    <a:pt x="18103346" y="55880"/>
                    <a:pt x="18103346" y="124460"/>
                  </a:cubicBezTo>
                  <a:lnTo>
                    <a:pt x="18103346" y="2907144"/>
                  </a:lnTo>
                  <a:cubicBezTo>
                    <a:pt x="18103346" y="2975724"/>
                    <a:pt x="18047466" y="3031604"/>
                    <a:pt x="17978887" y="3031604"/>
                  </a:cubicBezTo>
                  <a:close/>
                </a:path>
              </a:pathLst>
            </a:custGeom>
            <a:solidFill>
              <a:srgbClr val="BBE1F6"/>
            </a:solidFill>
          </p:spPr>
        </p:sp>
      </p:grpSp>
      <p:grpSp>
        <p:nvGrpSpPr>
          <p:cNvPr name="Group 14" id="14"/>
          <p:cNvGrpSpPr/>
          <p:nvPr/>
        </p:nvGrpSpPr>
        <p:grpSpPr>
          <a:xfrm rot="0">
            <a:off x="2978461" y="5164393"/>
            <a:ext cx="14630076" cy="1683015"/>
            <a:chOff x="0" y="0"/>
            <a:chExt cx="18103346" cy="2082573"/>
          </a:xfrm>
        </p:grpSpPr>
        <p:sp>
          <p:nvSpPr>
            <p:cNvPr name="Freeform 15" id="15"/>
            <p:cNvSpPr/>
            <p:nvPr/>
          </p:nvSpPr>
          <p:spPr>
            <a:xfrm flipH="false" flipV="false" rot="0">
              <a:off x="0" y="0"/>
              <a:ext cx="18103346" cy="2082574"/>
            </a:xfrm>
            <a:custGeom>
              <a:avLst/>
              <a:gdLst/>
              <a:ahLst/>
              <a:cxnLst/>
              <a:rect r="r" b="b" t="t" l="l"/>
              <a:pathLst>
                <a:path h="2082574" w="18103346">
                  <a:moveTo>
                    <a:pt x="17978887" y="2082573"/>
                  </a:moveTo>
                  <a:lnTo>
                    <a:pt x="124460" y="2082573"/>
                  </a:lnTo>
                  <a:cubicBezTo>
                    <a:pt x="55880" y="2082573"/>
                    <a:pt x="0" y="2026694"/>
                    <a:pt x="0" y="1958113"/>
                  </a:cubicBezTo>
                  <a:lnTo>
                    <a:pt x="0" y="124460"/>
                  </a:lnTo>
                  <a:cubicBezTo>
                    <a:pt x="0" y="55880"/>
                    <a:pt x="55880" y="0"/>
                    <a:pt x="124460" y="0"/>
                  </a:cubicBezTo>
                  <a:lnTo>
                    <a:pt x="17978887" y="0"/>
                  </a:lnTo>
                  <a:cubicBezTo>
                    <a:pt x="18047466" y="0"/>
                    <a:pt x="18103346" y="55880"/>
                    <a:pt x="18103346" y="124460"/>
                  </a:cubicBezTo>
                  <a:lnTo>
                    <a:pt x="18103346" y="1958114"/>
                  </a:lnTo>
                  <a:cubicBezTo>
                    <a:pt x="18103346" y="2026694"/>
                    <a:pt x="18047466" y="2082574"/>
                    <a:pt x="17978887" y="2082574"/>
                  </a:cubicBezTo>
                  <a:close/>
                </a:path>
              </a:pathLst>
            </a:custGeom>
            <a:solidFill>
              <a:srgbClr val="BEEBDD"/>
            </a:solidFill>
          </p:spPr>
        </p:sp>
      </p:grpSp>
      <p:sp>
        <p:nvSpPr>
          <p:cNvPr name="TextBox 16" id="16"/>
          <p:cNvSpPr txBox="true"/>
          <p:nvPr/>
        </p:nvSpPr>
        <p:spPr>
          <a:xfrm rot="0">
            <a:off x="3239010" y="1176468"/>
            <a:ext cx="14057678" cy="1038225"/>
          </a:xfrm>
          <a:prstGeom prst="rect">
            <a:avLst/>
          </a:prstGeom>
        </p:spPr>
        <p:txBody>
          <a:bodyPr anchor="t" rtlCol="false" tIns="0" lIns="0" bIns="0" rIns="0">
            <a:spAutoFit/>
          </a:bodyPr>
          <a:lstStyle/>
          <a:p>
            <a:pPr marL="0" indent="0" lvl="0">
              <a:lnSpc>
                <a:spcPts val="2760"/>
              </a:lnSpc>
              <a:spcBef>
                <a:spcPct val="0"/>
              </a:spcBef>
            </a:pPr>
            <a:r>
              <a:rPr lang="en-US" sz="2300" spc="119">
                <a:solidFill>
                  <a:srgbClr val="3D3D3D"/>
                </a:solidFill>
                <a:latin typeface="Kollektif"/>
              </a:rPr>
              <a:t>The movie poster uses things like how the people look, cool effects, and colors to show that parents will do anything to keep their kids safe. It's meant to get fans of action and science fiction excited and curious about how the dad will protect his family from danger.</a:t>
            </a:r>
          </a:p>
        </p:txBody>
      </p:sp>
      <p:sp>
        <p:nvSpPr>
          <p:cNvPr name="TextBox 17" id="17"/>
          <p:cNvSpPr txBox="true"/>
          <p:nvPr/>
        </p:nvSpPr>
        <p:spPr>
          <a:xfrm rot="0">
            <a:off x="3230263" y="2996434"/>
            <a:ext cx="14066425" cy="1724025"/>
          </a:xfrm>
          <a:prstGeom prst="rect">
            <a:avLst/>
          </a:prstGeom>
        </p:spPr>
        <p:txBody>
          <a:bodyPr anchor="t" rtlCol="false" tIns="0" lIns="0" bIns="0" rIns="0">
            <a:spAutoFit/>
          </a:bodyPr>
          <a:lstStyle/>
          <a:p>
            <a:pPr marL="0" indent="0" lvl="0">
              <a:lnSpc>
                <a:spcPts val="2760"/>
              </a:lnSpc>
              <a:spcBef>
                <a:spcPct val="0"/>
              </a:spcBef>
            </a:pPr>
            <a:r>
              <a:rPr lang="en-US" sz="2300" spc="119">
                <a:solidFill>
                  <a:srgbClr val="3D3D3D"/>
                </a:solidFill>
                <a:latin typeface="Kollektif"/>
              </a:rPr>
              <a:t>In the front of the picture, there's a young boy who looks sad and scared. He's sitting with his dad, hugging himself, and looking down. His dad is standing over him, ready to protect him. The boy's body language makes him look like he needs help because kids can't always handle scary stuff on their own. The dad's stance shows that parents can be really strong and brave to keep their kids safe.</a:t>
            </a:r>
          </a:p>
        </p:txBody>
      </p:sp>
      <p:sp>
        <p:nvSpPr>
          <p:cNvPr name="TextBox 18" id="18"/>
          <p:cNvSpPr txBox="true"/>
          <p:nvPr/>
        </p:nvSpPr>
        <p:spPr>
          <a:xfrm rot="0">
            <a:off x="3230263" y="5332855"/>
            <a:ext cx="14066425" cy="1381125"/>
          </a:xfrm>
          <a:prstGeom prst="rect">
            <a:avLst/>
          </a:prstGeom>
        </p:spPr>
        <p:txBody>
          <a:bodyPr anchor="t" rtlCol="false" tIns="0" lIns="0" bIns="0" rIns="0">
            <a:spAutoFit/>
          </a:bodyPr>
          <a:lstStyle/>
          <a:p>
            <a:pPr marL="0" indent="0" lvl="0">
              <a:lnSpc>
                <a:spcPts val="2760"/>
              </a:lnSpc>
              <a:spcBef>
                <a:spcPct val="0"/>
              </a:spcBef>
            </a:pPr>
            <a:r>
              <a:rPr lang="en-US" sz="2300" spc="119">
                <a:solidFill>
                  <a:srgbClr val="3D3D3D"/>
                </a:solidFill>
                <a:latin typeface="Kollektif"/>
              </a:rPr>
              <a:t>The picture also looks kind of wavy and weird in the background, like you're looking through a strange lens. It shows a city with dark clouds and things flying around. These effects make it look chaotic and scary, like the world the characters live in has changed a lot, and now the dad has to fight to keep them safe.</a:t>
            </a:r>
          </a:p>
        </p:txBody>
      </p:sp>
      <p:sp>
        <p:nvSpPr>
          <p:cNvPr name="TextBox 19" id="19"/>
          <p:cNvSpPr txBox="true"/>
          <p:nvPr/>
        </p:nvSpPr>
        <p:spPr>
          <a:xfrm rot="0">
            <a:off x="3230263" y="8507173"/>
            <a:ext cx="14066425" cy="695325"/>
          </a:xfrm>
          <a:prstGeom prst="rect">
            <a:avLst/>
          </a:prstGeom>
        </p:spPr>
        <p:txBody>
          <a:bodyPr anchor="t" rtlCol="false" tIns="0" lIns="0" bIns="0" rIns="0">
            <a:spAutoFit/>
          </a:bodyPr>
          <a:lstStyle/>
          <a:p>
            <a:pPr marL="0" indent="0" lvl="0">
              <a:lnSpc>
                <a:spcPts val="2760"/>
              </a:lnSpc>
              <a:spcBef>
                <a:spcPct val="0"/>
              </a:spcBef>
            </a:pPr>
            <a:r>
              <a:rPr lang="en-US" sz="2300" spc="119">
                <a:solidFill>
                  <a:srgbClr val="3D3D3D"/>
                </a:solidFill>
                <a:latin typeface="Kollektif"/>
              </a:rPr>
              <a:t>The body language, special effects and colour all support the idea that parents are extremely protective of their children, often risking their lives to keep them safe in perilous situations. </a:t>
            </a:r>
          </a:p>
        </p:txBody>
      </p:sp>
      <p:sp>
        <p:nvSpPr>
          <p:cNvPr name="TextBox 20" id="20"/>
          <p:cNvSpPr txBox="true"/>
          <p:nvPr/>
        </p:nvSpPr>
        <p:spPr>
          <a:xfrm rot="0">
            <a:off x="3230263" y="7072453"/>
            <a:ext cx="14066425" cy="1038225"/>
          </a:xfrm>
          <a:prstGeom prst="rect">
            <a:avLst/>
          </a:prstGeom>
        </p:spPr>
        <p:txBody>
          <a:bodyPr anchor="t" rtlCol="false" tIns="0" lIns="0" bIns="0" rIns="0">
            <a:spAutoFit/>
          </a:bodyPr>
          <a:lstStyle/>
          <a:p>
            <a:pPr marL="0" indent="0" lvl="0">
              <a:lnSpc>
                <a:spcPts val="2760"/>
              </a:lnSpc>
              <a:spcBef>
                <a:spcPct val="0"/>
              </a:spcBef>
            </a:pPr>
            <a:r>
              <a:rPr lang="en-US" sz="2300" spc="119">
                <a:solidFill>
                  <a:srgbClr val="3D3D3D"/>
                </a:solidFill>
                <a:latin typeface="Kollektif"/>
              </a:rPr>
              <a:t>Finally, dark colours such as black, grey and blue have been used to create a dark and stormy environment, conveying the bleak and uncertain future of the characters, further reinforcing the father's bravery and desperation to protect and defend his child from these unknown threats.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3566" y="562127"/>
            <a:ext cx="19195132" cy="1723873"/>
            <a:chOff x="0" y="0"/>
            <a:chExt cx="5055508" cy="454024"/>
          </a:xfrm>
        </p:grpSpPr>
        <p:sp>
          <p:nvSpPr>
            <p:cNvPr name="Freeform 3" id="3"/>
            <p:cNvSpPr/>
            <p:nvPr/>
          </p:nvSpPr>
          <p:spPr>
            <a:xfrm flipH="false" flipV="false" rot="0">
              <a:off x="0" y="0"/>
              <a:ext cx="5055508" cy="454024"/>
            </a:xfrm>
            <a:custGeom>
              <a:avLst/>
              <a:gdLst/>
              <a:ahLst/>
              <a:cxnLst/>
              <a:rect r="r" b="b" t="t" l="l"/>
              <a:pathLst>
                <a:path h="454024" w="5055508">
                  <a:moveTo>
                    <a:pt x="0" y="0"/>
                  </a:moveTo>
                  <a:lnTo>
                    <a:pt x="5055508" y="0"/>
                  </a:lnTo>
                  <a:lnTo>
                    <a:pt x="5055508" y="454024"/>
                  </a:lnTo>
                  <a:lnTo>
                    <a:pt x="0" y="454024"/>
                  </a:lnTo>
                  <a:close/>
                </a:path>
              </a:pathLst>
            </a:custGeom>
            <a:solidFill>
              <a:srgbClr val="1F5776"/>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TextBox 5" id="5"/>
          <p:cNvSpPr txBox="true"/>
          <p:nvPr/>
        </p:nvSpPr>
        <p:spPr>
          <a:xfrm rot="0">
            <a:off x="1028700" y="3001682"/>
            <a:ext cx="10325807" cy="6853555"/>
          </a:xfrm>
          <a:prstGeom prst="rect">
            <a:avLst/>
          </a:prstGeom>
        </p:spPr>
        <p:txBody>
          <a:bodyPr anchor="t" rtlCol="false" tIns="0" lIns="0" bIns="0" rIns="0">
            <a:spAutoFit/>
          </a:bodyPr>
          <a:lstStyle/>
          <a:p>
            <a:pPr>
              <a:lnSpc>
                <a:spcPts val="3380"/>
              </a:lnSpc>
            </a:pPr>
            <a:r>
              <a:rPr lang="en-US" sz="2600" spc="135">
                <a:solidFill>
                  <a:srgbClr val="3D3D3D"/>
                </a:solidFill>
                <a:latin typeface="Kollektif Bold"/>
              </a:rPr>
              <a:t>1. Unity:</a:t>
            </a:r>
            <a:r>
              <a:rPr lang="en-US" sz="2600" spc="135">
                <a:solidFill>
                  <a:srgbClr val="3D3D3D"/>
                </a:solidFill>
                <a:latin typeface="Kollektif"/>
              </a:rPr>
              <a:t> Each paragraph should have a single main idea or central topic. This main idea is often conveyed in a topic sentence, which provides a clear statement of what the paragraph is about.</a:t>
            </a:r>
          </a:p>
          <a:p>
            <a:pPr>
              <a:lnSpc>
                <a:spcPts val="3380"/>
              </a:lnSpc>
            </a:pPr>
          </a:p>
          <a:p>
            <a:pPr>
              <a:lnSpc>
                <a:spcPts val="3380"/>
              </a:lnSpc>
            </a:pPr>
            <a:r>
              <a:rPr lang="en-US" sz="2600" spc="135">
                <a:solidFill>
                  <a:srgbClr val="3D3D3D"/>
                </a:solidFill>
                <a:latin typeface="Kollektif Bold"/>
              </a:rPr>
              <a:t>2. Coherence:</a:t>
            </a:r>
            <a:r>
              <a:rPr lang="en-US" sz="2600" spc="135">
                <a:solidFill>
                  <a:srgbClr val="3D3D3D"/>
                </a:solidFill>
                <a:latin typeface="Kollektif"/>
              </a:rPr>
              <a:t> Sentences within a paragraph should be logically connected and flow smoothly from one to the next. Transitions, linking words, and a clear progression of ideas help maintain coherence.</a:t>
            </a:r>
          </a:p>
          <a:p>
            <a:pPr>
              <a:lnSpc>
                <a:spcPts val="3380"/>
              </a:lnSpc>
            </a:pPr>
          </a:p>
          <a:p>
            <a:pPr>
              <a:lnSpc>
                <a:spcPts val="3380"/>
              </a:lnSpc>
            </a:pPr>
            <a:r>
              <a:rPr lang="en-US" sz="2600" spc="135">
                <a:solidFill>
                  <a:srgbClr val="3D3D3D"/>
                </a:solidFill>
                <a:latin typeface="Kollektif Bold"/>
              </a:rPr>
              <a:t>3. Length:</a:t>
            </a:r>
            <a:r>
              <a:rPr lang="en-US" sz="2600" spc="135">
                <a:solidFill>
                  <a:srgbClr val="3D3D3D"/>
                </a:solidFill>
                <a:latin typeface="Kollektif"/>
              </a:rPr>
              <a:t> Paragraphs can vary in length, but they should be long enough to develop the main idea adequately and provide supporting details. On the other hand, they should not be excessively long, as this can make the text overwhelming.</a:t>
            </a:r>
          </a:p>
          <a:p>
            <a:pPr>
              <a:lnSpc>
                <a:spcPts val="3380"/>
              </a:lnSpc>
            </a:pPr>
          </a:p>
          <a:p>
            <a:pPr>
              <a:lnSpc>
                <a:spcPts val="3380"/>
              </a:lnSpc>
            </a:pPr>
          </a:p>
        </p:txBody>
      </p:sp>
      <p:sp>
        <p:nvSpPr>
          <p:cNvPr name="Freeform 6" id="6"/>
          <p:cNvSpPr/>
          <p:nvPr/>
        </p:nvSpPr>
        <p:spPr>
          <a:xfrm flipH="false" flipV="false" rot="0">
            <a:off x="12709341" y="2769944"/>
            <a:ext cx="4549959" cy="6488356"/>
          </a:xfrm>
          <a:custGeom>
            <a:avLst/>
            <a:gdLst/>
            <a:ahLst/>
            <a:cxnLst/>
            <a:rect r="r" b="b" t="t" l="l"/>
            <a:pathLst>
              <a:path h="6488356" w="4549959">
                <a:moveTo>
                  <a:pt x="0" y="0"/>
                </a:moveTo>
                <a:lnTo>
                  <a:pt x="4549959" y="0"/>
                </a:lnTo>
                <a:lnTo>
                  <a:pt x="4549959" y="6488356"/>
                </a:lnTo>
                <a:lnTo>
                  <a:pt x="0" y="6488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844428"/>
            <a:ext cx="16230600" cy="1238250"/>
          </a:xfrm>
          <a:prstGeom prst="rect">
            <a:avLst/>
          </a:prstGeom>
        </p:spPr>
        <p:txBody>
          <a:bodyPr anchor="t" rtlCol="false" tIns="0" lIns="0" bIns="0" rIns="0">
            <a:spAutoFit/>
          </a:bodyPr>
          <a:lstStyle/>
          <a:p>
            <a:pPr algn="ctr" marL="0" indent="0" lvl="0">
              <a:lnSpc>
                <a:spcPts val="9600"/>
              </a:lnSpc>
              <a:spcBef>
                <a:spcPct val="0"/>
              </a:spcBef>
            </a:pPr>
            <a:r>
              <a:rPr lang="en-US" sz="8000" spc="416">
                <a:solidFill>
                  <a:srgbClr val="FFFFFF"/>
                </a:solidFill>
                <a:latin typeface="Chewy"/>
              </a:rPr>
              <a:t>key elements of paragraph writing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3566" y="562127"/>
            <a:ext cx="19195132" cy="1723873"/>
            <a:chOff x="0" y="0"/>
            <a:chExt cx="5055508" cy="454024"/>
          </a:xfrm>
        </p:grpSpPr>
        <p:sp>
          <p:nvSpPr>
            <p:cNvPr name="Freeform 3" id="3"/>
            <p:cNvSpPr/>
            <p:nvPr/>
          </p:nvSpPr>
          <p:spPr>
            <a:xfrm flipH="false" flipV="false" rot="0">
              <a:off x="0" y="0"/>
              <a:ext cx="5055508" cy="454024"/>
            </a:xfrm>
            <a:custGeom>
              <a:avLst/>
              <a:gdLst/>
              <a:ahLst/>
              <a:cxnLst/>
              <a:rect r="r" b="b" t="t" l="l"/>
              <a:pathLst>
                <a:path h="454024" w="5055508">
                  <a:moveTo>
                    <a:pt x="0" y="0"/>
                  </a:moveTo>
                  <a:lnTo>
                    <a:pt x="5055508" y="0"/>
                  </a:lnTo>
                  <a:lnTo>
                    <a:pt x="5055508" y="454024"/>
                  </a:lnTo>
                  <a:lnTo>
                    <a:pt x="0" y="454024"/>
                  </a:lnTo>
                  <a:close/>
                </a:path>
              </a:pathLst>
            </a:custGeom>
            <a:solidFill>
              <a:srgbClr val="1F5776"/>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TextBox 5" id="5"/>
          <p:cNvSpPr txBox="true"/>
          <p:nvPr/>
        </p:nvSpPr>
        <p:spPr>
          <a:xfrm rot="0">
            <a:off x="1028700" y="2782607"/>
            <a:ext cx="10325807" cy="7710805"/>
          </a:xfrm>
          <a:prstGeom prst="rect">
            <a:avLst/>
          </a:prstGeom>
        </p:spPr>
        <p:txBody>
          <a:bodyPr anchor="t" rtlCol="false" tIns="0" lIns="0" bIns="0" rIns="0">
            <a:spAutoFit/>
          </a:bodyPr>
          <a:lstStyle/>
          <a:p>
            <a:pPr>
              <a:lnSpc>
                <a:spcPts val="3380"/>
              </a:lnSpc>
            </a:pPr>
            <a:r>
              <a:rPr lang="en-US" sz="2600" spc="135">
                <a:solidFill>
                  <a:srgbClr val="3D3D3D"/>
                </a:solidFill>
                <a:latin typeface="Kollektif Bold"/>
              </a:rPr>
              <a:t>4. Structure:</a:t>
            </a:r>
            <a:r>
              <a:rPr lang="en-US" sz="2600" spc="135">
                <a:solidFill>
                  <a:srgbClr val="3D3D3D"/>
                </a:solidFill>
                <a:latin typeface="Kollektif"/>
              </a:rPr>
              <a:t> A well-structured paragraph typically includes the following components:</a:t>
            </a:r>
          </a:p>
          <a:p>
            <a:pPr>
              <a:lnSpc>
                <a:spcPts val="3380"/>
              </a:lnSpc>
            </a:pPr>
          </a:p>
          <a:p>
            <a:pPr marL="561341" indent="-280670" lvl="1">
              <a:lnSpc>
                <a:spcPts val="3380"/>
              </a:lnSpc>
              <a:buFont typeface="Arial"/>
              <a:buChar char="•"/>
            </a:pPr>
            <a:r>
              <a:rPr lang="en-US" sz="2600" spc="135">
                <a:solidFill>
                  <a:srgbClr val="3D3D3D"/>
                </a:solidFill>
                <a:latin typeface="Kollektif Bold"/>
              </a:rPr>
              <a:t>Topic Sentence:</a:t>
            </a:r>
            <a:r>
              <a:rPr lang="en-US" sz="2600" spc="135">
                <a:solidFill>
                  <a:srgbClr val="3D3D3D"/>
                </a:solidFill>
                <a:latin typeface="Kollektif"/>
              </a:rPr>
              <a:t> This is the first sentence that introduces the main idea of the paragraph.</a:t>
            </a:r>
          </a:p>
          <a:p>
            <a:pPr marL="561341" indent="-280670" lvl="1">
              <a:lnSpc>
                <a:spcPts val="3380"/>
              </a:lnSpc>
              <a:buFont typeface="Arial"/>
              <a:buChar char="•"/>
            </a:pPr>
            <a:r>
              <a:rPr lang="en-US" sz="2600" spc="135">
                <a:solidFill>
                  <a:srgbClr val="3D3D3D"/>
                </a:solidFill>
                <a:latin typeface="Kollektif Bold"/>
              </a:rPr>
              <a:t>Supporting Sentences:</a:t>
            </a:r>
            <a:r>
              <a:rPr lang="en-US" sz="2600" spc="135">
                <a:solidFill>
                  <a:srgbClr val="3D3D3D"/>
                </a:solidFill>
                <a:latin typeface="Kollektif"/>
              </a:rPr>
              <a:t> These sentences follow the topic sentence and provide evidence, examples, explanations, or details that support and expand upon the main idea.</a:t>
            </a:r>
          </a:p>
          <a:p>
            <a:pPr marL="561341" indent="-280670" lvl="1">
              <a:lnSpc>
                <a:spcPts val="3380"/>
              </a:lnSpc>
              <a:buFont typeface="Arial"/>
              <a:buChar char="•"/>
            </a:pPr>
            <a:r>
              <a:rPr lang="en-US" sz="2600" spc="135">
                <a:solidFill>
                  <a:srgbClr val="3D3D3D"/>
                </a:solidFill>
                <a:latin typeface="Kollektif Bold"/>
              </a:rPr>
              <a:t>Concluding Sentence (optional):</a:t>
            </a:r>
            <a:r>
              <a:rPr lang="en-US" sz="2600" spc="135">
                <a:solidFill>
                  <a:srgbClr val="3D3D3D"/>
                </a:solidFill>
                <a:latin typeface="Kollektif"/>
              </a:rPr>
              <a:t> While not always necessary, a concluding sentence can sum up the main point or transition to the next paragraph.</a:t>
            </a:r>
          </a:p>
          <a:p>
            <a:pPr>
              <a:lnSpc>
                <a:spcPts val="3380"/>
              </a:lnSpc>
            </a:pPr>
          </a:p>
          <a:p>
            <a:pPr>
              <a:lnSpc>
                <a:spcPts val="3380"/>
              </a:lnSpc>
            </a:pPr>
            <a:r>
              <a:rPr lang="en-US" sz="2600" spc="135">
                <a:solidFill>
                  <a:srgbClr val="3D3D3D"/>
                </a:solidFill>
                <a:latin typeface="Kollektif Bold"/>
              </a:rPr>
              <a:t>5. Organization:</a:t>
            </a:r>
            <a:r>
              <a:rPr lang="en-US" sz="2600" spc="135">
                <a:solidFill>
                  <a:srgbClr val="3D3D3D"/>
                </a:solidFill>
                <a:latin typeface="Kollektif"/>
              </a:rPr>
              <a:t> Paragraphs should be organized logically, with sentences arranged in a way that makes sense to the reader. You can use chronological order, order of importance, cause and effect, or other organizational patterns, depending on the content.</a:t>
            </a:r>
          </a:p>
          <a:p>
            <a:pPr>
              <a:lnSpc>
                <a:spcPts val="3380"/>
              </a:lnSpc>
            </a:pPr>
          </a:p>
        </p:txBody>
      </p:sp>
      <p:sp>
        <p:nvSpPr>
          <p:cNvPr name="Freeform 6" id="6"/>
          <p:cNvSpPr/>
          <p:nvPr/>
        </p:nvSpPr>
        <p:spPr>
          <a:xfrm flipH="false" flipV="false" rot="0">
            <a:off x="12709341" y="2769944"/>
            <a:ext cx="4549959" cy="6488356"/>
          </a:xfrm>
          <a:custGeom>
            <a:avLst/>
            <a:gdLst/>
            <a:ahLst/>
            <a:cxnLst/>
            <a:rect r="r" b="b" t="t" l="l"/>
            <a:pathLst>
              <a:path h="6488356" w="4549959">
                <a:moveTo>
                  <a:pt x="0" y="0"/>
                </a:moveTo>
                <a:lnTo>
                  <a:pt x="4549959" y="0"/>
                </a:lnTo>
                <a:lnTo>
                  <a:pt x="4549959" y="6488356"/>
                </a:lnTo>
                <a:lnTo>
                  <a:pt x="0" y="6488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844428"/>
            <a:ext cx="16230600" cy="1238250"/>
          </a:xfrm>
          <a:prstGeom prst="rect">
            <a:avLst/>
          </a:prstGeom>
        </p:spPr>
        <p:txBody>
          <a:bodyPr anchor="t" rtlCol="false" tIns="0" lIns="0" bIns="0" rIns="0">
            <a:spAutoFit/>
          </a:bodyPr>
          <a:lstStyle/>
          <a:p>
            <a:pPr algn="ctr" marL="0" indent="0" lvl="0">
              <a:lnSpc>
                <a:spcPts val="9600"/>
              </a:lnSpc>
              <a:spcBef>
                <a:spcPct val="0"/>
              </a:spcBef>
            </a:pPr>
            <a:r>
              <a:rPr lang="en-US" sz="8000" spc="416">
                <a:solidFill>
                  <a:srgbClr val="FFFFFF"/>
                </a:solidFill>
                <a:latin typeface="Chewy"/>
              </a:rPr>
              <a:t>key elements of paragraph writing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3566" y="562127"/>
            <a:ext cx="19195132" cy="1723873"/>
            <a:chOff x="0" y="0"/>
            <a:chExt cx="5055508" cy="454024"/>
          </a:xfrm>
        </p:grpSpPr>
        <p:sp>
          <p:nvSpPr>
            <p:cNvPr name="Freeform 3" id="3"/>
            <p:cNvSpPr/>
            <p:nvPr/>
          </p:nvSpPr>
          <p:spPr>
            <a:xfrm flipH="false" flipV="false" rot="0">
              <a:off x="0" y="0"/>
              <a:ext cx="5055508" cy="454024"/>
            </a:xfrm>
            <a:custGeom>
              <a:avLst/>
              <a:gdLst/>
              <a:ahLst/>
              <a:cxnLst/>
              <a:rect r="r" b="b" t="t" l="l"/>
              <a:pathLst>
                <a:path h="454024" w="5055508">
                  <a:moveTo>
                    <a:pt x="0" y="0"/>
                  </a:moveTo>
                  <a:lnTo>
                    <a:pt x="5055508" y="0"/>
                  </a:lnTo>
                  <a:lnTo>
                    <a:pt x="5055508" y="454024"/>
                  </a:lnTo>
                  <a:lnTo>
                    <a:pt x="0" y="454024"/>
                  </a:lnTo>
                  <a:close/>
                </a:path>
              </a:pathLst>
            </a:custGeom>
            <a:solidFill>
              <a:srgbClr val="1F5776"/>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2399"/>
                </a:lnSpc>
              </a:pPr>
            </a:p>
          </p:txBody>
        </p:sp>
      </p:grpSp>
      <p:sp>
        <p:nvSpPr>
          <p:cNvPr name="TextBox 5" id="5"/>
          <p:cNvSpPr txBox="true"/>
          <p:nvPr/>
        </p:nvSpPr>
        <p:spPr>
          <a:xfrm rot="0">
            <a:off x="1028700" y="2782607"/>
            <a:ext cx="10325807" cy="5996305"/>
          </a:xfrm>
          <a:prstGeom prst="rect">
            <a:avLst/>
          </a:prstGeom>
        </p:spPr>
        <p:txBody>
          <a:bodyPr anchor="t" rtlCol="false" tIns="0" lIns="0" bIns="0" rIns="0">
            <a:spAutoFit/>
          </a:bodyPr>
          <a:lstStyle/>
          <a:p>
            <a:pPr>
              <a:lnSpc>
                <a:spcPts val="3380"/>
              </a:lnSpc>
            </a:pPr>
            <a:r>
              <a:rPr lang="en-US" sz="2600" spc="135">
                <a:solidFill>
                  <a:srgbClr val="3D3D3D"/>
                </a:solidFill>
                <a:latin typeface="Kollektif Bold"/>
              </a:rPr>
              <a:t>6. Transition Words: </a:t>
            </a:r>
            <a:r>
              <a:rPr lang="en-US" sz="2600" spc="135">
                <a:solidFill>
                  <a:srgbClr val="3D3D3D"/>
                </a:solidFill>
                <a:latin typeface="Kollektif"/>
              </a:rPr>
              <a:t>Transition words and phrases (e.g., "however," "in addition," "for example") help guide the reader through the paragraph by indicating relationships between ideas and facilitating smooth transitions.</a:t>
            </a:r>
          </a:p>
          <a:p>
            <a:pPr>
              <a:lnSpc>
                <a:spcPts val="3380"/>
              </a:lnSpc>
            </a:pPr>
          </a:p>
          <a:p>
            <a:pPr>
              <a:lnSpc>
                <a:spcPts val="3380"/>
              </a:lnSpc>
            </a:pPr>
            <a:r>
              <a:rPr lang="en-US" sz="2600" spc="135">
                <a:solidFill>
                  <a:srgbClr val="3D3D3D"/>
                </a:solidFill>
                <a:latin typeface="Kollektif Bold"/>
              </a:rPr>
              <a:t>7. Emphasis:</a:t>
            </a:r>
            <a:r>
              <a:rPr lang="en-US" sz="2600" spc="135">
                <a:solidFill>
                  <a:srgbClr val="3D3D3D"/>
                </a:solidFill>
                <a:latin typeface="Kollektif"/>
              </a:rPr>
              <a:t> Use varying sentence structures, punctuation, and formatting (such as bullet points or numbered lists) to emphasize important points or create visual interest within the paragraph.</a:t>
            </a:r>
          </a:p>
          <a:p>
            <a:pPr>
              <a:lnSpc>
                <a:spcPts val="3380"/>
              </a:lnSpc>
            </a:pPr>
          </a:p>
          <a:p>
            <a:pPr>
              <a:lnSpc>
                <a:spcPts val="3380"/>
              </a:lnSpc>
            </a:pPr>
            <a:r>
              <a:rPr lang="en-US" sz="2600" spc="135">
                <a:solidFill>
                  <a:srgbClr val="3D3D3D"/>
                </a:solidFill>
                <a:latin typeface="Kollektif Bold"/>
              </a:rPr>
              <a:t>8. Editing and Proofreading:</a:t>
            </a:r>
            <a:r>
              <a:rPr lang="en-US" sz="2600" spc="135">
                <a:solidFill>
                  <a:srgbClr val="3D3D3D"/>
                </a:solidFill>
                <a:latin typeface="Kollektif"/>
              </a:rPr>
              <a:t> After writing a paragraph, review it for grammar, spelling, punctuation, and clarity. Ensure that each sentence contributes to the main idea and that the paragraph serves its intended purpose in the overall text.</a:t>
            </a:r>
          </a:p>
        </p:txBody>
      </p:sp>
      <p:sp>
        <p:nvSpPr>
          <p:cNvPr name="Freeform 6" id="6"/>
          <p:cNvSpPr/>
          <p:nvPr/>
        </p:nvSpPr>
        <p:spPr>
          <a:xfrm flipH="false" flipV="false" rot="0">
            <a:off x="12709341" y="2769944"/>
            <a:ext cx="4549959" cy="6488356"/>
          </a:xfrm>
          <a:custGeom>
            <a:avLst/>
            <a:gdLst/>
            <a:ahLst/>
            <a:cxnLst/>
            <a:rect r="r" b="b" t="t" l="l"/>
            <a:pathLst>
              <a:path h="6488356" w="4549959">
                <a:moveTo>
                  <a:pt x="0" y="0"/>
                </a:moveTo>
                <a:lnTo>
                  <a:pt x="4549959" y="0"/>
                </a:lnTo>
                <a:lnTo>
                  <a:pt x="4549959" y="6488356"/>
                </a:lnTo>
                <a:lnTo>
                  <a:pt x="0" y="6488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844428"/>
            <a:ext cx="16230600" cy="1238250"/>
          </a:xfrm>
          <a:prstGeom prst="rect">
            <a:avLst/>
          </a:prstGeom>
        </p:spPr>
        <p:txBody>
          <a:bodyPr anchor="t" rtlCol="false" tIns="0" lIns="0" bIns="0" rIns="0">
            <a:spAutoFit/>
          </a:bodyPr>
          <a:lstStyle/>
          <a:p>
            <a:pPr algn="ctr" marL="0" indent="0" lvl="0">
              <a:lnSpc>
                <a:spcPts val="9600"/>
              </a:lnSpc>
              <a:spcBef>
                <a:spcPct val="0"/>
              </a:spcBef>
            </a:pPr>
            <a:r>
              <a:rPr lang="en-US" sz="8000" spc="416">
                <a:solidFill>
                  <a:srgbClr val="FFFFFF"/>
                </a:solidFill>
                <a:latin typeface="Chewy"/>
              </a:rPr>
              <a:t>key elements of paragraph writing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false" rot="0">
            <a:off x="72666" y="3669585"/>
            <a:ext cx="2596065" cy="4114800"/>
          </a:xfrm>
          <a:custGeom>
            <a:avLst/>
            <a:gdLst/>
            <a:ahLst/>
            <a:cxnLst/>
            <a:rect r="r" b="b" t="t" l="l"/>
            <a:pathLst>
              <a:path h="4114800" w="2596065">
                <a:moveTo>
                  <a:pt x="0" y="0"/>
                </a:moveTo>
                <a:lnTo>
                  <a:pt x="2596065" y="0"/>
                </a:lnTo>
                <a:lnTo>
                  <a:pt x="25960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002432" y="3669585"/>
            <a:ext cx="2723249" cy="4114800"/>
          </a:xfrm>
          <a:custGeom>
            <a:avLst/>
            <a:gdLst/>
            <a:ahLst/>
            <a:cxnLst/>
            <a:rect r="r" b="b" t="t" l="l"/>
            <a:pathLst>
              <a:path h="4114800" w="2723249">
                <a:moveTo>
                  <a:pt x="2723249" y="0"/>
                </a:moveTo>
                <a:lnTo>
                  <a:pt x="0" y="0"/>
                </a:lnTo>
                <a:lnTo>
                  <a:pt x="0" y="4114800"/>
                </a:lnTo>
                <a:lnTo>
                  <a:pt x="2723249" y="4114800"/>
                </a:lnTo>
                <a:lnTo>
                  <a:pt x="27232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059382" y="3669585"/>
            <a:ext cx="2760657" cy="4114800"/>
          </a:xfrm>
          <a:custGeom>
            <a:avLst/>
            <a:gdLst/>
            <a:ahLst/>
            <a:cxnLst/>
            <a:rect r="r" b="b" t="t" l="l"/>
            <a:pathLst>
              <a:path h="4114800" w="2760657">
                <a:moveTo>
                  <a:pt x="0" y="0"/>
                </a:moveTo>
                <a:lnTo>
                  <a:pt x="2760657" y="0"/>
                </a:lnTo>
                <a:lnTo>
                  <a:pt x="2760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153740" y="3669585"/>
            <a:ext cx="2715768" cy="4114800"/>
          </a:xfrm>
          <a:custGeom>
            <a:avLst/>
            <a:gdLst/>
            <a:ahLst/>
            <a:cxnLst/>
            <a:rect r="r" b="b" t="t" l="l"/>
            <a:pathLst>
              <a:path h="4114800" w="2715768">
                <a:moveTo>
                  <a:pt x="0" y="0"/>
                </a:moveTo>
                <a:lnTo>
                  <a:pt x="2715768" y="0"/>
                </a:lnTo>
                <a:lnTo>
                  <a:pt x="271576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12203209" y="3669585"/>
            <a:ext cx="2842953" cy="4114800"/>
          </a:xfrm>
          <a:custGeom>
            <a:avLst/>
            <a:gdLst/>
            <a:ahLst/>
            <a:cxnLst/>
            <a:rect r="r" b="b" t="t" l="l"/>
            <a:pathLst>
              <a:path h="4114800" w="2842953">
                <a:moveTo>
                  <a:pt x="2842953" y="0"/>
                </a:moveTo>
                <a:lnTo>
                  <a:pt x="0" y="0"/>
                </a:lnTo>
                <a:lnTo>
                  <a:pt x="0" y="4114800"/>
                </a:lnTo>
                <a:lnTo>
                  <a:pt x="2842953" y="4114800"/>
                </a:lnTo>
                <a:lnTo>
                  <a:pt x="284295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379863" y="3669585"/>
            <a:ext cx="2835471" cy="4114800"/>
          </a:xfrm>
          <a:custGeom>
            <a:avLst/>
            <a:gdLst/>
            <a:ahLst/>
            <a:cxnLst/>
            <a:rect r="r" b="b" t="t" l="l"/>
            <a:pathLst>
              <a:path h="4114800" w="2835471">
                <a:moveTo>
                  <a:pt x="0" y="0"/>
                </a:moveTo>
                <a:lnTo>
                  <a:pt x="2835471" y="0"/>
                </a:lnTo>
                <a:lnTo>
                  <a:pt x="283547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139847" y="4932573"/>
            <a:ext cx="2835471" cy="4114800"/>
          </a:xfrm>
          <a:custGeom>
            <a:avLst/>
            <a:gdLst/>
            <a:ahLst/>
            <a:cxnLst/>
            <a:rect r="r" b="b" t="t" l="l"/>
            <a:pathLst>
              <a:path h="4114800" w="2835471">
                <a:moveTo>
                  <a:pt x="0" y="0"/>
                </a:moveTo>
                <a:lnTo>
                  <a:pt x="2835472" y="0"/>
                </a:lnTo>
                <a:lnTo>
                  <a:pt x="2835472"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true" flipV="false" rot="0">
            <a:off x="4412482" y="4932573"/>
            <a:ext cx="2805545" cy="4114800"/>
          </a:xfrm>
          <a:custGeom>
            <a:avLst/>
            <a:gdLst/>
            <a:ahLst/>
            <a:cxnLst/>
            <a:rect r="r" b="b" t="t" l="l"/>
            <a:pathLst>
              <a:path h="4114800" w="2805545">
                <a:moveTo>
                  <a:pt x="2805545" y="0"/>
                </a:moveTo>
                <a:lnTo>
                  <a:pt x="0" y="0"/>
                </a:lnTo>
                <a:lnTo>
                  <a:pt x="0" y="4114800"/>
                </a:lnTo>
                <a:lnTo>
                  <a:pt x="2805545" y="4114800"/>
                </a:lnTo>
                <a:lnTo>
                  <a:pt x="2805545"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7655191" y="4932573"/>
            <a:ext cx="2887841" cy="4114800"/>
          </a:xfrm>
          <a:custGeom>
            <a:avLst/>
            <a:gdLst/>
            <a:ahLst/>
            <a:cxnLst/>
            <a:rect r="r" b="b" t="t" l="l"/>
            <a:pathLst>
              <a:path h="4114800" w="2887841">
                <a:moveTo>
                  <a:pt x="0" y="0"/>
                </a:moveTo>
                <a:lnTo>
                  <a:pt x="2887841" y="0"/>
                </a:lnTo>
                <a:lnTo>
                  <a:pt x="2887841"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true" flipV="false" rot="0">
            <a:off x="10980195" y="4932573"/>
            <a:ext cx="2827990" cy="4114800"/>
          </a:xfrm>
          <a:custGeom>
            <a:avLst/>
            <a:gdLst/>
            <a:ahLst/>
            <a:cxnLst/>
            <a:rect r="r" b="b" t="t" l="l"/>
            <a:pathLst>
              <a:path h="4114800" w="2827990">
                <a:moveTo>
                  <a:pt x="2827990" y="0"/>
                </a:moveTo>
                <a:lnTo>
                  <a:pt x="0" y="0"/>
                </a:lnTo>
                <a:lnTo>
                  <a:pt x="0" y="4114800"/>
                </a:lnTo>
                <a:lnTo>
                  <a:pt x="2827990" y="4114800"/>
                </a:lnTo>
                <a:lnTo>
                  <a:pt x="282799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4245348" y="4932573"/>
            <a:ext cx="2902804" cy="4114800"/>
          </a:xfrm>
          <a:custGeom>
            <a:avLst/>
            <a:gdLst/>
            <a:ahLst/>
            <a:cxnLst/>
            <a:rect r="r" b="b" t="t" l="l"/>
            <a:pathLst>
              <a:path h="4114800" w="2902804">
                <a:moveTo>
                  <a:pt x="0" y="0"/>
                </a:moveTo>
                <a:lnTo>
                  <a:pt x="2902805" y="0"/>
                </a:lnTo>
                <a:lnTo>
                  <a:pt x="2902805"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72666" y="6569406"/>
            <a:ext cx="2596065" cy="4114800"/>
          </a:xfrm>
          <a:custGeom>
            <a:avLst/>
            <a:gdLst/>
            <a:ahLst/>
            <a:cxnLst/>
            <a:rect r="r" b="b" t="t" l="l"/>
            <a:pathLst>
              <a:path h="4114800" w="2596065">
                <a:moveTo>
                  <a:pt x="0" y="0"/>
                </a:moveTo>
                <a:lnTo>
                  <a:pt x="2596065" y="0"/>
                </a:lnTo>
                <a:lnTo>
                  <a:pt x="25960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true" flipV="false" rot="0">
            <a:off x="3002432" y="6569406"/>
            <a:ext cx="2723249" cy="4114800"/>
          </a:xfrm>
          <a:custGeom>
            <a:avLst/>
            <a:gdLst/>
            <a:ahLst/>
            <a:cxnLst/>
            <a:rect r="r" b="b" t="t" l="l"/>
            <a:pathLst>
              <a:path h="4114800" w="2723249">
                <a:moveTo>
                  <a:pt x="2723249" y="0"/>
                </a:moveTo>
                <a:lnTo>
                  <a:pt x="0" y="0"/>
                </a:lnTo>
                <a:lnTo>
                  <a:pt x="0" y="4114800"/>
                </a:lnTo>
                <a:lnTo>
                  <a:pt x="2723249" y="4114800"/>
                </a:lnTo>
                <a:lnTo>
                  <a:pt x="27232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059382" y="6569406"/>
            <a:ext cx="2760657" cy="4114800"/>
          </a:xfrm>
          <a:custGeom>
            <a:avLst/>
            <a:gdLst/>
            <a:ahLst/>
            <a:cxnLst/>
            <a:rect r="r" b="b" t="t" l="l"/>
            <a:pathLst>
              <a:path h="4114800" w="2760657">
                <a:moveTo>
                  <a:pt x="0" y="0"/>
                </a:moveTo>
                <a:lnTo>
                  <a:pt x="2760657" y="0"/>
                </a:lnTo>
                <a:lnTo>
                  <a:pt x="2760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9153740" y="6569406"/>
            <a:ext cx="2715768" cy="4114800"/>
          </a:xfrm>
          <a:custGeom>
            <a:avLst/>
            <a:gdLst/>
            <a:ahLst/>
            <a:cxnLst/>
            <a:rect r="r" b="b" t="t" l="l"/>
            <a:pathLst>
              <a:path h="4114800" w="2715768">
                <a:moveTo>
                  <a:pt x="0" y="0"/>
                </a:moveTo>
                <a:lnTo>
                  <a:pt x="2715768" y="0"/>
                </a:lnTo>
                <a:lnTo>
                  <a:pt x="271576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true" flipV="false" rot="0">
            <a:off x="12203209" y="6569406"/>
            <a:ext cx="2842953" cy="4114800"/>
          </a:xfrm>
          <a:custGeom>
            <a:avLst/>
            <a:gdLst/>
            <a:ahLst/>
            <a:cxnLst/>
            <a:rect r="r" b="b" t="t" l="l"/>
            <a:pathLst>
              <a:path h="4114800" w="2842953">
                <a:moveTo>
                  <a:pt x="2842953" y="0"/>
                </a:moveTo>
                <a:lnTo>
                  <a:pt x="0" y="0"/>
                </a:lnTo>
                <a:lnTo>
                  <a:pt x="0" y="4114800"/>
                </a:lnTo>
                <a:lnTo>
                  <a:pt x="2842953" y="4114800"/>
                </a:lnTo>
                <a:lnTo>
                  <a:pt x="284295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15379863" y="6569406"/>
            <a:ext cx="2835471" cy="4114800"/>
          </a:xfrm>
          <a:custGeom>
            <a:avLst/>
            <a:gdLst/>
            <a:ahLst/>
            <a:cxnLst/>
            <a:rect r="r" b="b" t="t" l="l"/>
            <a:pathLst>
              <a:path h="4114800" w="2835471">
                <a:moveTo>
                  <a:pt x="0" y="0"/>
                </a:moveTo>
                <a:lnTo>
                  <a:pt x="2835471" y="0"/>
                </a:lnTo>
                <a:lnTo>
                  <a:pt x="283547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139847" y="7832394"/>
            <a:ext cx="2835471" cy="4114800"/>
          </a:xfrm>
          <a:custGeom>
            <a:avLst/>
            <a:gdLst/>
            <a:ahLst/>
            <a:cxnLst/>
            <a:rect r="r" b="b" t="t" l="l"/>
            <a:pathLst>
              <a:path h="4114800" w="2835471">
                <a:moveTo>
                  <a:pt x="0" y="0"/>
                </a:moveTo>
                <a:lnTo>
                  <a:pt x="2835472" y="0"/>
                </a:lnTo>
                <a:lnTo>
                  <a:pt x="2835472"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true" flipV="false" rot="0">
            <a:off x="4412482" y="7832394"/>
            <a:ext cx="2805545" cy="4114800"/>
          </a:xfrm>
          <a:custGeom>
            <a:avLst/>
            <a:gdLst/>
            <a:ahLst/>
            <a:cxnLst/>
            <a:rect r="r" b="b" t="t" l="l"/>
            <a:pathLst>
              <a:path h="4114800" w="2805545">
                <a:moveTo>
                  <a:pt x="2805545" y="0"/>
                </a:moveTo>
                <a:lnTo>
                  <a:pt x="0" y="0"/>
                </a:lnTo>
                <a:lnTo>
                  <a:pt x="0" y="4114800"/>
                </a:lnTo>
                <a:lnTo>
                  <a:pt x="2805545" y="4114800"/>
                </a:lnTo>
                <a:lnTo>
                  <a:pt x="2805545"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1" id="21"/>
          <p:cNvSpPr/>
          <p:nvPr/>
        </p:nvSpPr>
        <p:spPr>
          <a:xfrm flipH="false" flipV="false" rot="0">
            <a:off x="7655191" y="7832394"/>
            <a:ext cx="2887841" cy="4114800"/>
          </a:xfrm>
          <a:custGeom>
            <a:avLst/>
            <a:gdLst/>
            <a:ahLst/>
            <a:cxnLst/>
            <a:rect r="r" b="b" t="t" l="l"/>
            <a:pathLst>
              <a:path h="4114800" w="2887841">
                <a:moveTo>
                  <a:pt x="0" y="0"/>
                </a:moveTo>
                <a:lnTo>
                  <a:pt x="2887841" y="0"/>
                </a:lnTo>
                <a:lnTo>
                  <a:pt x="2887841"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2" id="22"/>
          <p:cNvSpPr/>
          <p:nvPr/>
        </p:nvSpPr>
        <p:spPr>
          <a:xfrm flipH="true" flipV="false" rot="0">
            <a:off x="10980195" y="7832394"/>
            <a:ext cx="2827990" cy="4114800"/>
          </a:xfrm>
          <a:custGeom>
            <a:avLst/>
            <a:gdLst/>
            <a:ahLst/>
            <a:cxnLst/>
            <a:rect r="r" b="b" t="t" l="l"/>
            <a:pathLst>
              <a:path h="4114800" w="2827990">
                <a:moveTo>
                  <a:pt x="2827990" y="0"/>
                </a:moveTo>
                <a:lnTo>
                  <a:pt x="0" y="0"/>
                </a:lnTo>
                <a:lnTo>
                  <a:pt x="0" y="4114800"/>
                </a:lnTo>
                <a:lnTo>
                  <a:pt x="2827990" y="4114800"/>
                </a:lnTo>
                <a:lnTo>
                  <a:pt x="282799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3" id="23"/>
          <p:cNvSpPr/>
          <p:nvPr/>
        </p:nvSpPr>
        <p:spPr>
          <a:xfrm flipH="false" flipV="false" rot="0">
            <a:off x="14245348" y="7832394"/>
            <a:ext cx="2902804" cy="4114800"/>
          </a:xfrm>
          <a:custGeom>
            <a:avLst/>
            <a:gdLst/>
            <a:ahLst/>
            <a:cxnLst/>
            <a:rect r="r" b="b" t="t" l="l"/>
            <a:pathLst>
              <a:path h="4114800" w="2902804">
                <a:moveTo>
                  <a:pt x="0" y="0"/>
                </a:moveTo>
                <a:lnTo>
                  <a:pt x="2902805" y="0"/>
                </a:lnTo>
                <a:lnTo>
                  <a:pt x="2902805"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4" id="24"/>
          <p:cNvSpPr txBox="true"/>
          <p:nvPr/>
        </p:nvSpPr>
        <p:spPr>
          <a:xfrm rot="0">
            <a:off x="1634798" y="695325"/>
            <a:ext cx="15018404" cy="2912084"/>
          </a:xfrm>
          <a:prstGeom prst="rect">
            <a:avLst/>
          </a:prstGeom>
        </p:spPr>
        <p:txBody>
          <a:bodyPr anchor="t" rtlCol="false" tIns="0" lIns="0" bIns="0" rIns="0">
            <a:spAutoFit/>
          </a:bodyPr>
          <a:lstStyle/>
          <a:p>
            <a:pPr algn="ctr">
              <a:lnSpc>
                <a:spcPts val="23766"/>
              </a:lnSpc>
              <a:spcBef>
                <a:spcPct val="0"/>
              </a:spcBef>
            </a:pPr>
            <a:r>
              <a:rPr lang="en-US" sz="16976">
                <a:solidFill>
                  <a:srgbClr val="253439"/>
                </a:solidFill>
                <a:latin typeface="Lilita One"/>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8FD7F"/>
        </a:solidFill>
      </p:bgPr>
    </p:bg>
    <p:spTree>
      <p:nvGrpSpPr>
        <p:cNvPr id="1" name=""/>
        <p:cNvGrpSpPr/>
        <p:nvPr/>
      </p:nvGrpSpPr>
      <p:grpSpPr>
        <a:xfrm>
          <a:off x="0" y="0"/>
          <a:ext cx="0" cy="0"/>
          <a:chOff x="0" y="0"/>
          <a:chExt cx="0" cy="0"/>
        </a:xfrm>
      </p:grpSpPr>
      <p:sp>
        <p:nvSpPr>
          <p:cNvPr name="Freeform 2" id="2"/>
          <p:cNvSpPr/>
          <p:nvPr/>
        </p:nvSpPr>
        <p:spPr>
          <a:xfrm flipH="false" flipV="false" rot="0">
            <a:off x="2338920" y="3062206"/>
            <a:ext cx="13610159" cy="2347752"/>
          </a:xfrm>
          <a:custGeom>
            <a:avLst/>
            <a:gdLst/>
            <a:ahLst/>
            <a:cxnLst/>
            <a:rect r="r" b="b" t="t" l="l"/>
            <a:pathLst>
              <a:path h="2347752" w="13610159">
                <a:moveTo>
                  <a:pt x="0" y="0"/>
                </a:moveTo>
                <a:lnTo>
                  <a:pt x="13610160" y="0"/>
                </a:lnTo>
                <a:lnTo>
                  <a:pt x="13610160" y="2347753"/>
                </a:lnTo>
                <a:lnTo>
                  <a:pt x="0" y="2347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35586" y="3512183"/>
            <a:ext cx="11216828" cy="1038225"/>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323232"/>
                </a:solidFill>
                <a:latin typeface="Edo"/>
              </a:rPr>
              <a:t>WHAT'S AN ANNOUNCEMENT?</a:t>
            </a:r>
          </a:p>
        </p:txBody>
      </p:sp>
      <p:sp>
        <p:nvSpPr>
          <p:cNvPr name="TextBox 4" id="4"/>
          <p:cNvSpPr txBox="true"/>
          <p:nvPr/>
        </p:nvSpPr>
        <p:spPr>
          <a:xfrm rot="0">
            <a:off x="1969360" y="5859200"/>
            <a:ext cx="14349281" cy="3147061"/>
          </a:xfrm>
          <a:prstGeom prst="rect">
            <a:avLst/>
          </a:prstGeom>
        </p:spPr>
        <p:txBody>
          <a:bodyPr anchor="t" rtlCol="false" tIns="0" lIns="0" bIns="0" rIns="0">
            <a:spAutoFit/>
          </a:bodyPr>
          <a:lstStyle/>
          <a:p>
            <a:pPr algn="ctr" marL="0" indent="0" lvl="0">
              <a:lnSpc>
                <a:spcPts val="5099"/>
              </a:lnSpc>
              <a:spcBef>
                <a:spcPct val="0"/>
              </a:spcBef>
            </a:pPr>
            <a:r>
              <a:rPr lang="en-US" sz="3399">
                <a:solidFill>
                  <a:srgbClr val="434343"/>
                </a:solidFill>
                <a:latin typeface="Source Sans Pro"/>
              </a:rPr>
              <a:t>An announcement is like a special message or news that someone shares with others to let them know about something important or interesting. It could be about an event, a new product, a job opening, a change in plans, or any other important information that people need to be aware of. Announcements are a way to communicate news or updates to a group of people.</a:t>
            </a:r>
          </a:p>
        </p:txBody>
      </p:sp>
      <p:sp>
        <p:nvSpPr>
          <p:cNvPr name="Freeform 5" id="5"/>
          <p:cNvSpPr/>
          <p:nvPr/>
        </p:nvSpPr>
        <p:spPr>
          <a:xfrm flipH="false" flipV="false" rot="0">
            <a:off x="1028700" y="1028700"/>
            <a:ext cx="1082370" cy="1101649"/>
          </a:xfrm>
          <a:custGeom>
            <a:avLst/>
            <a:gdLst/>
            <a:ahLst/>
            <a:cxnLst/>
            <a:rect r="r" b="b" t="t" l="l"/>
            <a:pathLst>
              <a:path h="1101649" w="1082370">
                <a:moveTo>
                  <a:pt x="0" y="0"/>
                </a:moveTo>
                <a:lnTo>
                  <a:pt x="1082370" y="0"/>
                </a:lnTo>
                <a:lnTo>
                  <a:pt x="1082370" y="1101649"/>
                </a:lnTo>
                <a:lnTo>
                  <a:pt x="0" y="11016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49502" y="1087692"/>
            <a:ext cx="640766" cy="814480"/>
          </a:xfrm>
          <a:prstGeom prst="rect">
            <a:avLst/>
          </a:prstGeom>
        </p:spPr>
        <p:txBody>
          <a:bodyPr anchor="t" rtlCol="false" tIns="0" lIns="0" bIns="0" rIns="0">
            <a:spAutoFit/>
          </a:bodyPr>
          <a:lstStyle/>
          <a:p>
            <a:pPr algn="ctr">
              <a:lnSpc>
                <a:spcPts val="6642"/>
              </a:lnSpc>
            </a:pPr>
            <a:r>
              <a:rPr lang="en-US" sz="4230">
                <a:solidFill>
                  <a:srgbClr val="323232"/>
                </a:solidFill>
                <a:latin typeface="Edo"/>
              </a:rPr>
              <a:t>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8FD7F"/>
        </a:solidFill>
      </p:bgPr>
    </p:bg>
    <p:spTree>
      <p:nvGrpSpPr>
        <p:cNvPr id="1" name=""/>
        <p:cNvGrpSpPr/>
        <p:nvPr/>
      </p:nvGrpSpPr>
      <p:grpSpPr>
        <a:xfrm>
          <a:off x="0" y="0"/>
          <a:ext cx="0" cy="0"/>
          <a:chOff x="0" y="0"/>
          <a:chExt cx="0" cy="0"/>
        </a:xfrm>
      </p:grpSpPr>
      <p:sp>
        <p:nvSpPr>
          <p:cNvPr name="Freeform 2" id="2"/>
          <p:cNvSpPr/>
          <p:nvPr/>
        </p:nvSpPr>
        <p:spPr>
          <a:xfrm flipH="false" flipV="false" rot="0">
            <a:off x="2338920" y="3062206"/>
            <a:ext cx="13610159" cy="2347752"/>
          </a:xfrm>
          <a:custGeom>
            <a:avLst/>
            <a:gdLst/>
            <a:ahLst/>
            <a:cxnLst/>
            <a:rect r="r" b="b" t="t" l="l"/>
            <a:pathLst>
              <a:path h="2347752" w="13610159">
                <a:moveTo>
                  <a:pt x="0" y="0"/>
                </a:moveTo>
                <a:lnTo>
                  <a:pt x="13610160" y="0"/>
                </a:lnTo>
                <a:lnTo>
                  <a:pt x="13610160" y="2347753"/>
                </a:lnTo>
                <a:lnTo>
                  <a:pt x="0" y="2347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35586" y="3512183"/>
            <a:ext cx="11216828" cy="1038225"/>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323232"/>
                </a:solidFill>
                <a:latin typeface="Edo"/>
              </a:rPr>
              <a:t>ANNOUNCEMENT WRITING</a:t>
            </a:r>
          </a:p>
        </p:txBody>
      </p:sp>
      <p:sp>
        <p:nvSpPr>
          <p:cNvPr name="TextBox 4" id="4"/>
          <p:cNvSpPr txBox="true"/>
          <p:nvPr/>
        </p:nvSpPr>
        <p:spPr>
          <a:xfrm rot="0">
            <a:off x="1969360" y="5859200"/>
            <a:ext cx="14349281" cy="3785236"/>
          </a:xfrm>
          <a:prstGeom prst="rect">
            <a:avLst/>
          </a:prstGeom>
        </p:spPr>
        <p:txBody>
          <a:bodyPr anchor="t" rtlCol="false" tIns="0" lIns="0" bIns="0" rIns="0">
            <a:spAutoFit/>
          </a:bodyPr>
          <a:lstStyle/>
          <a:p>
            <a:pPr algn="ctr" marL="0" indent="0" lvl="0">
              <a:lnSpc>
                <a:spcPts val="5099"/>
              </a:lnSpc>
              <a:spcBef>
                <a:spcPct val="0"/>
              </a:spcBef>
            </a:pPr>
            <a:r>
              <a:rPr lang="en-US" sz="3399">
                <a:solidFill>
                  <a:srgbClr val="434343"/>
                </a:solidFill>
                <a:latin typeface="Source Sans Pro"/>
              </a:rPr>
              <a:t>Announcement writing is the process of composing a written message or statement to inform a specific audience about important news, events, changes, or developments. Announcements are used in various contexts, including business, organizations, government, education, and personal communication. The primary purpose of announcement writing is to convey information clearly and effectively to the intended recipients.</a:t>
            </a:r>
          </a:p>
        </p:txBody>
      </p:sp>
      <p:sp>
        <p:nvSpPr>
          <p:cNvPr name="Freeform 5" id="5"/>
          <p:cNvSpPr/>
          <p:nvPr/>
        </p:nvSpPr>
        <p:spPr>
          <a:xfrm flipH="false" flipV="false" rot="0">
            <a:off x="1028700" y="1028700"/>
            <a:ext cx="1082370" cy="1101649"/>
          </a:xfrm>
          <a:custGeom>
            <a:avLst/>
            <a:gdLst/>
            <a:ahLst/>
            <a:cxnLst/>
            <a:rect r="r" b="b" t="t" l="l"/>
            <a:pathLst>
              <a:path h="1101649" w="1082370">
                <a:moveTo>
                  <a:pt x="0" y="0"/>
                </a:moveTo>
                <a:lnTo>
                  <a:pt x="1082370" y="0"/>
                </a:lnTo>
                <a:lnTo>
                  <a:pt x="1082370" y="1101649"/>
                </a:lnTo>
                <a:lnTo>
                  <a:pt x="0" y="11016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49502" y="1087692"/>
            <a:ext cx="640766" cy="814480"/>
          </a:xfrm>
          <a:prstGeom prst="rect">
            <a:avLst/>
          </a:prstGeom>
        </p:spPr>
        <p:txBody>
          <a:bodyPr anchor="t" rtlCol="false" tIns="0" lIns="0" bIns="0" rIns="0">
            <a:spAutoFit/>
          </a:bodyPr>
          <a:lstStyle/>
          <a:p>
            <a:pPr algn="ctr">
              <a:lnSpc>
                <a:spcPts val="6642"/>
              </a:lnSpc>
            </a:pPr>
            <a:r>
              <a:rPr lang="en-US" sz="4230">
                <a:solidFill>
                  <a:srgbClr val="323232"/>
                </a:solidFill>
                <a:latin typeface="Edo"/>
              </a:rPr>
              <a:t>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115675">
            <a:off x="6195149" y="6959048"/>
            <a:ext cx="5897702" cy="1855095"/>
          </a:xfrm>
          <a:custGeom>
            <a:avLst/>
            <a:gdLst/>
            <a:ahLst/>
            <a:cxnLst/>
            <a:rect r="r" b="b" t="t" l="l"/>
            <a:pathLst>
              <a:path h="1855095" w="5897702">
                <a:moveTo>
                  <a:pt x="0" y="0"/>
                </a:moveTo>
                <a:lnTo>
                  <a:pt x="5897702" y="0"/>
                </a:lnTo>
                <a:lnTo>
                  <a:pt x="5897702" y="1855095"/>
                </a:lnTo>
                <a:lnTo>
                  <a:pt x="0" y="1855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769089" y="4673731"/>
            <a:ext cx="2749822" cy="687455"/>
          </a:xfrm>
          <a:custGeom>
            <a:avLst/>
            <a:gdLst/>
            <a:ahLst/>
            <a:cxnLst/>
            <a:rect r="r" b="b" t="t" l="l"/>
            <a:pathLst>
              <a:path h="687455" w="2749822">
                <a:moveTo>
                  <a:pt x="0" y="0"/>
                </a:moveTo>
                <a:lnTo>
                  <a:pt x="2749822" y="0"/>
                </a:lnTo>
                <a:lnTo>
                  <a:pt x="2749822" y="687455"/>
                </a:lnTo>
                <a:lnTo>
                  <a:pt x="0" y="687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792243" y="1746129"/>
            <a:ext cx="10703515" cy="11239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FFFFFF"/>
                </a:solidFill>
                <a:latin typeface="Edo"/>
              </a:rPr>
              <a:t>TYPES OF ANNOUNCEMENTS</a:t>
            </a:r>
          </a:p>
        </p:txBody>
      </p:sp>
      <p:sp>
        <p:nvSpPr>
          <p:cNvPr name="Freeform 5" id="5"/>
          <p:cNvSpPr/>
          <p:nvPr/>
        </p:nvSpPr>
        <p:spPr>
          <a:xfrm flipH="false" flipV="false" rot="115675">
            <a:off x="10264134" y="4992315"/>
            <a:ext cx="5897702" cy="1855095"/>
          </a:xfrm>
          <a:custGeom>
            <a:avLst/>
            <a:gdLst/>
            <a:ahLst/>
            <a:cxnLst/>
            <a:rect r="r" b="b" t="t" l="l"/>
            <a:pathLst>
              <a:path h="1855095" w="5897702">
                <a:moveTo>
                  <a:pt x="0" y="0"/>
                </a:moveTo>
                <a:lnTo>
                  <a:pt x="5897702" y="0"/>
                </a:lnTo>
                <a:lnTo>
                  <a:pt x="5897702" y="1855095"/>
                </a:lnTo>
                <a:lnTo>
                  <a:pt x="0" y="1855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139412" y="7457671"/>
            <a:ext cx="4009177" cy="981675"/>
          </a:xfrm>
          <a:prstGeom prst="rect">
            <a:avLst/>
          </a:prstGeom>
        </p:spPr>
        <p:txBody>
          <a:bodyPr anchor="t" rtlCol="false" tIns="0" lIns="0" bIns="0" rIns="0">
            <a:spAutoFit/>
          </a:bodyPr>
          <a:lstStyle/>
          <a:p>
            <a:pPr algn="ctr" marL="0" indent="0" lvl="0">
              <a:lnSpc>
                <a:spcPts val="3654"/>
              </a:lnSpc>
            </a:pPr>
            <a:r>
              <a:rPr lang="en-US" sz="4299">
                <a:solidFill>
                  <a:srgbClr val="323232"/>
                </a:solidFill>
                <a:latin typeface="Edo"/>
              </a:rPr>
              <a:t>Compliance and Legal</a:t>
            </a:r>
          </a:p>
        </p:txBody>
      </p:sp>
      <p:sp>
        <p:nvSpPr>
          <p:cNvPr name="Freeform 7" id="7"/>
          <p:cNvSpPr/>
          <p:nvPr/>
        </p:nvSpPr>
        <p:spPr>
          <a:xfrm flipH="false" flipV="false" rot="115675">
            <a:off x="2126164" y="4992315"/>
            <a:ext cx="5897702" cy="1855095"/>
          </a:xfrm>
          <a:custGeom>
            <a:avLst/>
            <a:gdLst/>
            <a:ahLst/>
            <a:cxnLst/>
            <a:rect r="r" b="b" t="t" l="l"/>
            <a:pathLst>
              <a:path h="1855095" w="5897702">
                <a:moveTo>
                  <a:pt x="0" y="0"/>
                </a:moveTo>
                <a:lnTo>
                  <a:pt x="5897702" y="0"/>
                </a:lnTo>
                <a:lnTo>
                  <a:pt x="5897702" y="1855095"/>
                </a:lnTo>
                <a:lnTo>
                  <a:pt x="0" y="1855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070426" y="5719537"/>
            <a:ext cx="4009177" cy="524475"/>
          </a:xfrm>
          <a:prstGeom prst="rect">
            <a:avLst/>
          </a:prstGeom>
        </p:spPr>
        <p:txBody>
          <a:bodyPr anchor="t" rtlCol="false" tIns="0" lIns="0" bIns="0" rIns="0">
            <a:spAutoFit/>
          </a:bodyPr>
          <a:lstStyle/>
          <a:p>
            <a:pPr algn="ctr" marL="0" indent="0" lvl="0">
              <a:lnSpc>
                <a:spcPts val="3654"/>
              </a:lnSpc>
            </a:pPr>
            <a:r>
              <a:rPr lang="en-US" sz="4299">
                <a:solidFill>
                  <a:srgbClr val="323232"/>
                </a:solidFill>
                <a:latin typeface="Edo"/>
              </a:rPr>
              <a:t>Informational </a:t>
            </a:r>
          </a:p>
        </p:txBody>
      </p:sp>
      <p:sp>
        <p:nvSpPr>
          <p:cNvPr name="TextBox 9" id="9"/>
          <p:cNvSpPr txBox="true"/>
          <p:nvPr/>
        </p:nvSpPr>
        <p:spPr>
          <a:xfrm rot="0">
            <a:off x="10949928" y="5719537"/>
            <a:ext cx="4526114" cy="524475"/>
          </a:xfrm>
          <a:prstGeom prst="rect">
            <a:avLst/>
          </a:prstGeom>
        </p:spPr>
        <p:txBody>
          <a:bodyPr anchor="t" rtlCol="false" tIns="0" lIns="0" bIns="0" rIns="0">
            <a:spAutoFit/>
          </a:bodyPr>
          <a:lstStyle/>
          <a:p>
            <a:pPr algn="ctr" marL="0" indent="0" lvl="0">
              <a:lnSpc>
                <a:spcPts val="3654"/>
              </a:lnSpc>
            </a:pPr>
            <a:r>
              <a:rPr lang="en-US" sz="4299">
                <a:solidFill>
                  <a:srgbClr val="323232"/>
                </a:solidFill>
                <a:latin typeface="Edo"/>
              </a:rPr>
              <a:t>Promotional </a:t>
            </a:r>
          </a:p>
        </p:txBody>
      </p:sp>
      <p:sp>
        <p:nvSpPr>
          <p:cNvPr name="Freeform 10" id="10"/>
          <p:cNvSpPr/>
          <p:nvPr/>
        </p:nvSpPr>
        <p:spPr>
          <a:xfrm flipH="false" flipV="false" rot="-6890686">
            <a:off x="13427717" y="3344841"/>
            <a:ext cx="2290447" cy="1027838"/>
          </a:xfrm>
          <a:custGeom>
            <a:avLst/>
            <a:gdLst/>
            <a:ahLst/>
            <a:cxnLst/>
            <a:rect r="r" b="b" t="t" l="l"/>
            <a:pathLst>
              <a:path h="1027838" w="2290447">
                <a:moveTo>
                  <a:pt x="0" y="0"/>
                </a:moveTo>
                <a:lnTo>
                  <a:pt x="2290448" y="0"/>
                </a:lnTo>
                <a:lnTo>
                  <a:pt x="2290448" y="1027838"/>
                </a:lnTo>
                <a:lnTo>
                  <a:pt x="0" y="1027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true" rot="-3902441">
            <a:off x="2571479" y="3344841"/>
            <a:ext cx="2290447" cy="1027838"/>
          </a:xfrm>
          <a:custGeom>
            <a:avLst/>
            <a:gdLst/>
            <a:ahLst/>
            <a:cxnLst/>
            <a:rect r="r" b="b" t="t" l="l"/>
            <a:pathLst>
              <a:path h="1027838" w="2290447">
                <a:moveTo>
                  <a:pt x="0" y="1027838"/>
                </a:moveTo>
                <a:lnTo>
                  <a:pt x="2290447" y="1027838"/>
                </a:lnTo>
                <a:lnTo>
                  <a:pt x="2290447" y="0"/>
                </a:lnTo>
                <a:lnTo>
                  <a:pt x="0" y="0"/>
                </a:lnTo>
                <a:lnTo>
                  <a:pt x="0" y="1027838"/>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28700" y="1028700"/>
            <a:ext cx="1082370" cy="1101649"/>
          </a:xfrm>
          <a:custGeom>
            <a:avLst/>
            <a:gdLst/>
            <a:ahLst/>
            <a:cxnLst/>
            <a:rect r="r" b="b" t="t" l="l"/>
            <a:pathLst>
              <a:path h="1101649" w="1082370">
                <a:moveTo>
                  <a:pt x="0" y="0"/>
                </a:moveTo>
                <a:lnTo>
                  <a:pt x="1082370" y="0"/>
                </a:lnTo>
                <a:lnTo>
                  <a:pt x="1082370" y="1101649"/>
                </a:lnTo>
                <a:lnTo>
                  <a:pt x="0" y="1101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249502" y="1087692"/>
            <a:ext cx="640766" cy="810838"/>
          </a:xfrm>
          <a:prstGeom prst="rect">
            <a:avLst/>
          </a:prstGeom>
        </p:spPr>
        <p:txBody>
          <a:bodyPr anchor="t" rtlCol="false" tIns="0" lIns="0" bIns="0" rIns="0">
            <a:spAutoFit/>
          </a:bodyPr>
          <a:lstStyle/>
          <a:p>
            <a:pPr algn="ctr">
              <a:lnSpc>
                <a:spcPts val="6642"/>
              </a:lnSpc>
            </a:pPr>
            <a:r>
              <a:rPr lang="en-US" sz="4230">
                <a:solidFill>
                  <a:srgbClr val="FFFFFF"/>
                </a:solidFill>
                <a:latin typeface="Edo"/>
              </a:rPr>
              <a:t>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8FD7F"/>
        </a:solidFill>
      </p:bgPr>
    </p:bg>
    <p:spTree>
      <p:nvGrpSpPr>
        <p:cNvPr id="1" name=""/>
        <p:cNvGrpSpPr/>
        <p:nvPr/>
      </p:nvGrpSpPr>
      <p:grpSpPr>
        <a:xfrm>
          <a:off x="0" y="0"/>
          <a:ext cx="0" cy="0"/>
          <a:chOff x="0" y="0"/>
          <a:chExt cx="0" cy="0"/>
        </a:xfrm>
      </p:grpSpPr>
      <p:sp>
        <p:nvSpPr>
          <p:cNvPr name="Freeform 2" id="2"/>
          <p:cNvSpPr/>
          <p:nvPr/>
        </p:nvSpPr>
        <p:spPr>
          <a:xfrm flipH="false" flipV="false" rot="115675">
            <a:off x="1061341" y="1137756"/>
            <a:ext cx="6517749" cy="2050128"/>
          </a:xfrm>
          <a:custGeom>
            <a:avLst/>
            <a:gdLst/>
            <a:ahLst/>
            <a:cxnLst/>
            <a:rect r="r" b="b" t="t" l="l"/>
            <a:pathLst>
              <a:path h="2050128" w="6517749">
                <a:moveTo>
                  <a:pt x="0" y="0"/>
                </a:moveTo>
                <a:lnTo>
                  <a:pt x="6517749" y="0"/>
                </a:lnTo>
                <a:lnTo>
                  <a:pt x="6517749" y="2050128"/>
                </a:lnTo>
                <a:lnTo>
                  <a:pt x="0" y="2050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82993">
            <a:off x="7664297" y="2367620"/>
            <a:ext cx="2290447" cy="1027838"/>
          </a:xfrm>
          <a:custGeom>
            <a:avLst/>
            <a:gdLst/>
            <a:ahLst/>
            <a:cxnLst/>
            <a:rect r="r" b="b" t="t" l="l"/>
            <a:pathLst>
              <a:path h="1027838" w="2290447">
                <a:moveTo>
                  <a:pt x="0" y="0"/>
                </a:moveTo>
                <a:lnTo>
                  <a:pt x="2290447" y="0"/>
                </a:lnTo>
                <a:lnTo>
                  <a:pt x="2290447" y="1027838"/>
                </a:lnTo>
                <a:lnTo>
                  <a:pt x="0" y="1027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256632" y="61878"/>
            <a:ext cx="5931243" cy="4114800"/>
          </a:xfrm>
          <a:custGeom>
            <a:avLst/>
            <a:gdLst/>
            <a:ahLst/>
            <a:cxnLst/>
            <a:rect r="r" b="b" t="t" l="l"/>
            <a:pathLst>
              <a:path h="4114800" w="5931243">
                <a:moveTo>
                  <a:pt x="0" y="0"/>
                </a:moveTo>
                <a:lnTo>
                  <a:pt x="5931244" y="0"/>
                </a:lnTo>
                <a:lnTo>
                  <a:pt x="593124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52514" y="1647828"/>
            <a:ext cx="5335403" cy="775542"/>
          </a:xfrm>
          <a:prstGeom prst="rect">
            <a:avLst/>
          </a:prstGeom>
        </p:spPr>
        <p:txBody>
          <a:bodyPr anchor="t" rtlCol="false" tIns="0" lIns="0" bIns="0" rIns="0">
            <a:spAutoFit/>
          </a:bodyPr>
          <a:lstStyle/>
          <a:p>
            <a:pPr algn="ctr" marL="0" indent="0" lvl="0">
              <a:lnSpc>
                <a:spcPts val="6176"/>
              </a:lnSpc>
              <a:spcBef>
                <a:spcPct val="0"/>
              </a:spcBef>
            </a:pPr>
            <a:r>
              <a:rPr lang="en-US" sz="4751">
                <a:solidFill>
                  <a:srgbClr val="323232"/>
                </a:solidFill>
                <a:latin typeface="Edo"/>
              </a:rPr>
              <a:t>Informational</a:t>
            </a:r>
          </a:p>
        </p:txBody>
      </p:sp>
      <p:sp>
        <p:nvSpPr>
          <p:cNvPr name="TextBox 6" id="6"/>
          <p:cNvSpPr txBox="true"/>
          <p:nvPr/>
        </p:nvSpPr>
        <p:spPr>
          <a:xfrm rot="0">
            <a:off x="470747" y="4494332"/>
            <a:ext cx="17533971" cy="5027927"/>
          </a:xfrm>
          <a:prstGeom prst="rect">
            <a:avLst/>
          </a:prstGeom>
        </p:spPr>
        <p:txBody>
          <a:bodyPr anchor="t" rtlCol="false" tIns="0" lIns="0" bIns="0" rIns="0">
            <a:spAutoFit/>
          </a:bodyPr>
          <a:lstStyle/>
          <a:p>
            <a:pPr>
              <a:lnSpc>
                <a:spcPts val="4030"/>
              </a:lnSpc>
            </a:pPr>
            <a:r>
              <a:rPr lang="en-US" sz="3100">
                <a:solidFill>
                  <a:srgbClr val="323232"/>
                </a:solidFill>
                <a:latin typeface="Source Sans Pro"/>
              </a:rPr>
              <a:t>These announcements are designed to convey essential information to a target audience. They aim to inform, update, or educate the recipients. </a:t>
            </a:r>
          </a:p>
          <a:p>
            <a:pPr>
              <a:lnSpc>
                <a:spcPts val="4030"/>
              </a:lnSpc>
            </a:pPr>
          </a:p>
          <a:p>
            <a:pPr>
              <a:lnSpc>
                <a:spcPts val="4030"/>
              </a:lnSpc>
            </a:pPr>
            <a:r>
              <a:rPr lang="en-US" sz="3100">
                <a:solidFill>
                  <a:srgbClr val="323232"/>
                </a:solidFill>
                <a:latin typeface="Source Sans Pro"/>
              </a:rPr>
              <a:t>Examples include:</a:t>
            </a:r>
          </a:p>
          <a:p>
            <a:pPr marL="669340" indent="-334670" lvl="1">
              <a:lnSpc>
                <a:spcPts val="5022"/>
              </a:lnSpc>
              <a:buFont typeface="Arial"/>
              <a:buChar char="•"/>
            </a:pPr>
            <a:r>
              <a:rPr lang="en-US" sz="3100">
                <a:solidFill>
                  <a:srgbClr val="323232"/>
                </a:solidFill>
                <a:latin typeface="Source Sans Pro Bold"/>
              </a:rPr>
              <a:t>Educational announcements</a:t>
            </a:r>
            <a:r>
              <a:rPr lang="en-US" sz="3100">
                <a:solidFill>
                  <a:srgbClr val="323232"/>
                </a:solidFill>
                <a:latin typeface="Source Sans Pro"/>
              </a:rPr>
              <a:t> about school schedules, closures, or events.</a:t>
            </a:r>
          </a:p>
          <a:p>
            <a:pPr marL="669340" indent="-334670" lvl="1">
              <a:lnSpc>
                <a:spcPts val="5022"/>
              </a:lnSpc>
              <a:buFont typeface="Arial"/>
              <a:buChar char="•"/>
            </a:pPr>
            <a:r>
              <a:rPr lang="en-US" sz="3100">
                <a:solidFill>
                  <a:srgbClr val="323232"/>
                </a:solidFill>
                <a:latin typeface="Source Sans Pro Bold"/>
              </a:rPr>
              <a:t>Government announcements</a:t>
            </a:r>
            <a:r>
              <a:rPr lang="en-US" sz="3100">
                <a:solidFill>
                  <a:srgbClr val="323232"/>
                </a:solidFill>
                <a:latin typeface="Source Sans Pro"/>
              </a:rPr>
              <a:t> about public policies, regulations, or safety alerts.</a:t>
            </a:r>
          </a:p>
          <a:p>
            <a:pPr marL="669340" indent="-334670" lvl="1">
              <a:lnSpc>
                <a:spcPts val="5022"/>
              </a:lnSpc>
              <a:buFont typeface="Arial"/>
              <a:buChar char="•"/>
            </a:pPr>
            <a:r>
              <a:rPr lang="en-US" sz="3100">
                <a:solidFill>
                  <a:srgbClr val="323232"/>
                </a:solidFill>
                <a:latin typeface="Source Sans Pro Bold"/>
              </a:rPr>
              <a:t>Corporate announcements</a:t>
            </a:r>
            <a:r>
              <a:rPr lang="en-US" sz="3100">
                <a:solidFill>
                  <a:srgbClr val="323232"/>
                </a:solidFill>
                <a:latin typeface="Source Sans Pro"/>
              </a:rPr>
              <a:t> about product launches, financial results, or management changes.</a:t>
            </a:r>
          </a:p>
          <a:p>
            <a:pPr marL="669340" indent="-334670" lvl="1">
              <a:lnSpc>
                <a:spcPts val="5022"/>
              </a:lnSpc>
              <a:buFont typeface="Arial"/>
              <a:buChar char="•"/>
            </a:pPr>
            <a:r>
              <a:rPr lang="en-US" sz="3100">
                <a:solidFill>
                  <a:srgbClr val="323232"/>
                </a:solidFill>
                <a:latin typeface="Source Sans Pro Bold"/>
              </a:rPr>
              <a:t>Personal announcements</a:t>
            </a:r>
            <a:r>
              <a:rPr lang="en-US" sz="3100">
                <a:solidFill>
                  <a:srgbClr val="323232"/>
                </a:solidFill>
                <a:latin typeface="Source Sans Pro"/>
              </a:rPr>
              <a:t> such as birth announcements, wedding invitations, or achievements.</a:t>
            </a:r>
          </a:p>
          <a:p>
            <a:pPr marL="0" indent="0" lvl="0">
              <a:lnSpc>
                <a:spcPts val="403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8FD7F"/>
        </a:solidFill>
      </p:bgPr>
    </p:bg>
    <p:spTree>
      <p:nvGrpSpPr>
        <p:cNvPr id="1" name=""/>
        <p:cNvGrpSpPr/>
        <p:nvPr/>
      </p:nvGrpSpPr>
      <p:grpSpPr>
        <a:xfrm>
          <a:off x="0" y="0"/>
          <a:ext cx="0" cy="0"/>
          <a:chOff x="0" y="0"/>
          <a:chExt cx="0" cy="0"/>
        </a:xfrm>
      </p:grpSpPr>
      <p:sp>
        <p:nvSpPr>
          <p:cNvPr name="Freeform 2" id="2"/>
          <p:cNvSpPr/>
          <p:nvPr/>
        </p:nvSpPr>
        <p:spPr>
          <a:xfrm flipH="false" flipV="false" rot="115675">
            <a:off x="1061341" y="1137756"/>
            <a:ext cx="6517749" cy="2050128"/>
          </a:xfrm>
          <a:custGeom>
            <a:avLst/>
            <a:gdLst/>
            <a:ahLst/>
            <a:cxnLst/>
            <a:rect r="r" b="b" t="t" l="l"/>
            <a:pathLst>
              <a:path h="2050128" w="6517749">
                <a:moveTo>
                  <a:pt x="0" y="0"/>
                </a:moveTo>
                <a:lnTo>
                  <a:pt x="6517749" y="0"/>
                </a:lnTo>
                <a:lnTo>
                  <a:pt x="6517749" y="2050128"/>
                </a:lnTo>
                <a:lnTo>
                  <a:pt x="0" y="2050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82993">
            <a:off x="7664297" y="2367620"/>
            <a:ext cx="2290447" cy="1027838"/>
          </a:xfrm>
          <a:custGeom>
            <a:avLst/>
            <a:gdLst/>
            <a:ahLst/>
            <a:cxnLst/>
            <a:rect r="r" b="b" t="t" l="l"/>
            <a:pathLst>
              <a:path h="1027838" w="2290447">
                <a:moveTo>
                  <a:pt x="0" y="0"/>
                </a:moveTo>
                <a:lnTo>
                  <a:pt x="2290447" y="0"/>
                </a:lnTo>
                <a:lnTo>
                  <a:pt x="2290447" y="1027838"/>
                </a:lnTo>
                <a:lnTo>
                  <a:pt x="0" y="1027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95522" y="105420"/>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52514" y="1647828"/>
            <a:ext cx="5335403" cy="775542"/>
          </a:xfrm>
          <a:prstGeom prst="rect">
            <a:avLst/>
          </a:prstGeom>
        </p:spPr>
        <p:txBody>
          <a:bodyPr anchor="t" rtlCol="false" tIns="0" lIns="0" bIns="0" rIns="0">
            <a:spAutoFit/>
          </a:bodyPr>
          <a:lstStyle/>
          <a:p>
            <a:pPr algn="ctr" marL="0" indent="0" lvl="0">
              <a:lnSpc>
                <a:spcPts val="6176"/>
              </a:lnSpc>
              <a:spcBef>
                <a:spcPct val="0"/>
              </a:spcBef>
            </a:pPr>
            <a:r>
              <a:rPr lang="en-US" sz="4751">
                <a:solidFill>
                  <a:srgbClr val="323232"/>
                </a:solidFill>
                <a:latin typeface="Edo"/>
              </a:rPr>
              <a:t>Promotional</a:t>
            </a:r>
          </a:p>
        </p:txBody>
      </p:sp>
      <p:sp>
        <p:nvSpPr>
          <p:cNvPr name="TextBox 6" id="6"/>
          <p:cNvSpPr txBox="true"/>
          <p:nvPr/>
        </p:nvSpPr>
        <p:spPr>
          <a:xfrm rot="0">
            <a:off x="470747" y="4494332"/>
            <a:ext cx="17533971" cy="5033256"/>
          </a:xfrm>
          <a:prstGeom prst="rect">
            <a:avLst/>
          </a:prstGeom>
        </p:spPr>
        <p:txBody>
          <a:bodyPr anchor="t" rtlCol="false" tIns="0" lIns="0" bIns="0" rIns="0">
            <a:spAutoFit/>
          </a:bodyPr>
          <a:lstStyle/>
          <a:p>
            <a:pPr>
              <a:lnSpc>
                <a:spcPts val="4030"/>
              </a:lnSpc>
            </a:pPr>
            <a:r>
              <a:rPr lang="en-US" sz="3100">
                <a:solidFill>
                  <a:srgbClr val="323232"/>
                </a:solidFill>
                <a:latin typeface="Source Sans Pro"/>
              </a:rPr>
              <a:t>Promotional announcements are meant to promote a product, service, event, or brand. Their primary goal is to attract attention, generate interest, and encourage a specific action, such as making a purchase or attending an event. </a:t>
            </a:r>
          </a:p>
          <a:p>
            <a:pPr>
              <a:lnSpc>
                <a:spcPts val="4030"/>
              </a:lnSpc>
            </a:pPr>
          </a:p>
          <a:p>
            <a:pPr>
              <a:lnSpc>
                <a:spcPts val="4030"/>
              </a:lnSpc>
            </a:pPr>
            <a:r>
              <a:rPr lang="en-US" sz="3100">
                <a:solidFill>
                  <a:srgbClr val="323232"/>
                </a:solidFill>
                <a:latin typeface="Source Sans Pro"/>
              </a:rPr>
              <a:t>Examples include:</a:t>
            </a:r>
          </a:p>
          <a:p>
            <a:pPr marL="669340" indent="-334670" lvl="1">
              <a:lnSpc>
                <a:spcPts val="5146"/>
              </a:lnSpc>
              <a:buFont typeface="Arial"/>
              <a:buChar char="•"/>
            </a:pPr>
            <a:r>
              <a:rPr lang="en-US" sz="3100">
                <a:solidFill>
                  <a:srgbClr val="323232"/>
                </a:solidFill>
                <a:latin typeface="Source Sans Pro Bold"/>
              </a:rPr>
              <a:t>Marketing announcements</a:t>
            </a:r>
            <a:r>
              <a:rPr lang="en-US" sz="3100">
                <a:solidFill>
                  <a:srgbClr val="323232"/>
                </a:solidFill>
                <a:latin typeface="Source Sans Pro"/>
              </a:rPr>
              <a:t> about sales, discounts, and new products.</a:t>
            </a:r>
          </a:p>
          <a:p>
            <a:pPr marL="669340" indent="-334670" lvl="1">
              <a:lnSpc>
                <a:spcPts val="5146"/>
              </a:lnSpc>
              <a:buFont typeface="Arial"/>
              <a:buChar char="•"/>
            </a:pPr>
            <a:r>
              <a:rPr lang="en-US" sz="3100">
                <a:solidFill>
                  <a:srgbClr val="323232"/>
                </a:solidFill>
                <a:latin typeface="Source Sans Pro Bold"/>
              </a:rPr>
              <a:t>Event announcements</a:t>
            </a:r>
            <a:r>
              <a:rPr lang="en-US" sz="3100">
                <a:solidFill>
                  <a:srgbClr val="323232"/>
                </a:solidFill>
                <a:latin typeface="Source Sans Pro"/>
              </a:rPr>
              <a:t> promoting conferences, concerts, or sports events.</a:t>
            </a:r>
          </a:p>
          <a:p>
            <a:pPr marL="669340" indent="-334670" lvl="1">
              <a:lnSpc>
                <a:spcPts val="5146"/>
              </a:lnSpc>
              <a:buFont typeface="Arial"/>
              <a:buChar char="•"/>
            </a:pPr>
            <a:r>
              <a:rPr lang="en-US" sz="3100">
                <a:solidFill>
                  <a:srgbClr val="323232"/>
                </a:solidFill>
                <a:latin typeface="Source Sans Pro Bold"/>
              </a:rPr>
              <a:t>Fundraising announcements</a:t>
            </a:r>
            <a:r>
              <a:rPr lang="en-US" sz="3100">
                <a:solidFill>
                  <a:srgbClr val="323232"/>
                </a:solidFill>
                <a:latin typeface="Source Sans Pro"/>
              </a:rPr>
              <a:t> for non-profit organizations and charity initiatives.</a:t>
            </a:r>
          </a:p>
          <a:p>
            <a:pPr marL="669340" indent="-334670" lvl="1">
              <a:lnSpc>
                <a:spcPts val="5146"/>
              </a:lnSpc>
              <a:buFont typeface="Arial"/>
              <a:buChar char="•"/>
            </a:pPr>
            <a:r>
              <a:rPr lang="en-US" sz="3100">
                <a:solidFill>
                  <a:srgbClr val="323232"/>
                </a:solidFill>
                <a:latin typeface="Source Sans Pro Bold"/>
              </a:rPr>
              <a:t>Contest announcements</a:t>
            </a:r>
            <a:r>
              <a:rPr lang="en-US" sz="3100">
                <a:solidFill>
                  <a:srgbClr val="323232"/>
                </a:solidFill>
                <a:latin typeface="Source Sans Pro"/>
              </a:rPr>
              <a:t> encouraging participation and engagement.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8FD7F"/>
        </a:solidFill>
      </p:bgPr>
    </p:bg>
    <p:spTree>
      <p:nvGrpSpPr>
        <p:cNvPr id="1" name=""/>
        <p:cNvGrpSpPr/>
        <p:nvPr/>
      </p:nvGrpSpPr>
      <p:grpSpPr>
        <a:xfrm>
          <a:off x="0" y="0"/>
          <a:ext cx="0" cy="0"/>
          <a:chOff x="0" y="0"/>
          <a:chExt cx="0" cy="0"/>
        </a:xfrm>
      </p:grpSpPr>
      <p:sp>
        <p:nvSpPr>
          <p:cNvPr name="Freeform 2" id="2"/>
          <p:cNvSpPr/>
          <p:nvPr/>
        </p:nvSpPr>
        <p:spPr>
          <a:xfrm flipH="false" flipV="false" rot="115675">
            <a:off x="1061341" y="1137756"/>
            <a:ext cx="6517749" cy="2050128"/>
          </a:xfrm>
          <a:custGeom>
            <a:avLst/>
            <a:gdLst/>
            <a:ahLst/>
            <a:cxnLst/>
            <a:rect r="r" b="b" t="t" l="l"/>
            <a:pathLst>
              <a:path h="2050128" w="6517749">
                <a:moveTo>
                  <a:pt x="0" y="0"/>
                </a:moveTo>
                <a:lnTo>
                  <a:pt x="6517749" y="0"/>
                </a:lnTo>
                <a:lnTo>
                  <a:pt x="6517749" y="2050128"/>
                </a:lnTo>
                <a:lnTo>
                  <a:pt x="0" y="2050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82993">
            <a:off x="7664297" y="2367620"/>
            <a:ext cx="2290447" cy="1027838"/>
          </a:xfrm>
          <a:custGeom>
            <a:avLst/>
            <a:gdLst/>
            <a:ahLst/>
            <a:cxnLst/>
            <a:rect r="r" b="b" t="t" l="l"/>
            <a:pathLst>
              <a:path h="1027838" w="2290447">
                <a:moveTo>
                  <a:pt x="0" y="0"/>
                </a:moveTo>
                <a:lnTo>
                  <a:pt x="2290447" y="0"/>
                </a:lnTo>
                <a:lnTo>
                  <a:pt x="2290447" y="1027838"/>
                </a:lnTo>
                <a:lnTo>
                  <a:pt x="0" y="1027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32912" y="23433"/>
            <a:ext cx="4819678" cy="4114800"/>
          </a:xfrm>
          <a:custGeom>
            <a:avLst/>
            <a:gdLst/>
            <a:ahLst/>
            <a:cxnLst/>
            <a:rect r="r" b="b" t="t" l="l"/>
            <a:pathLst>
              <a:path h="4114800" w="4819678">
                <a:moveTo>
                  <a:pt x="0" y="0"/>
                </a:moveTo>
                <a:lnTo>
                  <a:pt x="4819678" y="0"/>
                </a:lnTo>
                <a:lnTo>
                  <a:pt x="481967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52514" y="1647828"/>
            <a:ext cx="5335403" cy="775542"/>
          </a:xfrm>
          <a:prstGeom prst="rect">
            <a:avLst/>
          </a:prstGeom>
        </p:spPr>
        <p:txBody>
          <a:bodyPr anchor="t" rtlCol="false" tIns="0" lIns="0" bIns="0" rIns="0">
            <a:spAutoFit/>
          </a:bodyPr>
          <a:lstStyle/>
          <a:p>
            <a:pPr algn="ctr" marL="0" indent="0" lvl="0">
              <a:lnSpc>
                <a:spcPts val="6176"/>
              </a:lnSpc>
              <a:spcBef>
                <a:spcPct val="0"/>
              </a:spcBef>
            </a:pPr>
            <a:r>
              <a:rPr lang="en-US" sz="4751">
                <a:solidFill>
                  <a:srgbClr val="323232"/>
                </a:solidFill>
                <a:latin typeface="Edo"/>
              </a:rPr>
              <a:t>Legal</a:t>
            </a:r>
          </a:p>
        </p:txBody>
      </p:sp>
      <p:sp>
        <p:nvSpPr>
          <p:cNvPr name="TextBox 6" id="6"/>
          <p:cNvSpPr txBox="true"/>
          <p:nvPr/>
        </p:nvSpPr>
        <p:spPr>
          <a:xfrm rot="0">
            <a:off x="470747" y="4494332"/>
            <a:ext cx="17533971" cy="4560625"/>
          </a:xfrm>
          <a:prstGeom prst="rect">
            <a:avLst/>
          </a:prstGeom>
        </p:spPr>
        <p:txBody>
          <a:bodyPr anchor="t" rtlCol="false" tIns="0" lIns="0" bIns="0" rIns="0">
            <a:spAutoFit/>
          </a:bodyPr>
          <a:lstStyle/>
          <a:p>
            <a:pPr>
              <a:lnSpc>
                <a:spcPts val="4030"/>
              </a:lnSpc>
            </a:pPr>
            <a:r>
              <a:rPr lang="en-US" sz="3100">
                <a:solidFill>
                  <a:srgbClr val="323232"/>
                </a:solidFill>
                <a:latin typeface="Source Sans Pro"/>
              </a:rPr>
              <a:t>These announcements are related to legal and regulatory matters. They are often required by law or regulations to ensure transparency, compliance, and adherence to specific rules. </a:t>
            </a:r>
          </a:p>
          <a:p>
            <a:pPr>
              <a:lnSpc>
                <a:spcPts val="4030"/>
              </a:lnSpc>
            </a:pPr>
          </a:p>
          <a:p>
            <a:pPr>
              <a:lnSpc>
                <a:spcPts val="4030"/>
              </a:lnSpc>
            </a:pPr>
            <a:r>
              <a:rPr lang="en-US" sz="3100">
                <a:solidFill>
                  <a:srgbClr val="323232"/>
                </a:solidFill>
                <a:latin typeface="Source Sans Pro"/>
              </a:rPr>
              <a:t>Examples include:</a:t>
            </a:r>
          </a:p>
          <a:p>
            <a:pPr marL="669340" indent="-334670" lvl="1">
              <a:lnSpc>
                <a:spcPts val="5239"/>
              </a:lnSpc>
              <a:buFont typeface="Arial"/>
              <a:buChar char="•"/>
            </a:pPr>
            <a:r>
              <a:rPr lang="en-US" sz="3100">
                <a:solidFill>
                  <a:srgbClr val="323232"/>
                </a:solidFill>
                <a:latin typeface="Source Sans Pro Bold"/>
              </a:rPr>
              <a:t>Legal notices</a:t>
            </a:r>
            <a:r>
              <a:rPr lang="en-US" sz="3100">
                <a:solidFill>
                  <a:srgbClr val="323232"/>
                </a:solidFill>
                <a:latin typeface="Source Sans Pro"/>
              </a:rPr>
              <a:t> announcing court hearings, public auctions, or legal proceedings.</a:t>
            </a:r>
          </a:p>
          <a:p>
            <a:pPr marL="669340" indent="-334670" lvl="1">
              <a:lnSpc>
                <a:spcPts val="5239"/>
              </a:lnSpc>
              <a:buFont typeface="Arial"/>
              <a:buChar char="•"/>
            </a:pPr>
            <a:r>
              <a:rPr lang="en-US" sz="3100">
                <a:solidFill>
                  <a:srgbClr val="323232"/>
                </a:solidFill>
                <a:latin typeface="Source Sans Pro Bold"/>
              </a:rPr>
              <a:t>Regulatory compliance announcements</a:t>
            </a:r>
            <a:r>
              <a:rPr lang="en-US" sz="3100">
                <a:solidFill>
                  <a:srgbClr val="323232"/>
                </a:solidFill>
                <a:latin typeface="Source Sans Pro"/>
              </a:rPr>
              <a:t> informing businesses of regulatory changes.</a:t>
            </a:r>
          </a:p>
          <a:p>
            <a:pPr marL="669340" indent="-334670" lvl="1">
              <a:lnSpc>
                <a:spcPts val="5239"/>
              </a:lnSpc>
              <a:buFont typeface="Arial"/>
              <a:buChar char="•"/>
            </a:pPr>
            <a:r>
              <a:rPr lang="en-US" sz="3100">
                <a:solidFill>
                  <a:srgbClr val="323232"/>
                </a:solidFill>
                <a:latin typeface="Source Sans Pro Bold"/>
              </a:rPr>
              <a:t>Health and safety</a:t>
            </a:r>
            <a:r>
              <a:rPr lang="en-US" sz="3100">
                <a:solidFill>
                  <a:srgbClr val="323232"/>
                </a:solidFill>
                <a:latin typeface="Source Sans Pro"/>
              </a:rPr>
              <a:t> alerts regarding health risks, safety guidelines, or product recalls.</a:t>
            </a:r>
          </a:p>
          <a:p>
            <a:pPr marL="669340" indent="-334670" lvl="1">
              <a:lnSpc>
                <a:spcPts val="5239"/>
              </a:lnSpc>
              <a:buFont typeface="Arial"/>
              <a:buChar char="•"/>
            </a:pPr>
            <a:r>
              <a:rPr lang="en-US" sz="3100">
                <a:solidFill>
                  <a:srgbClr val="323232"/>
                </a:solidFill>
                <a:latin typeface="Source Sans Pro Bold"/>
              </a:rPr>
              <a:t>Public hearing announcements</a:t>
            </a:r>
            <a:r>
              <a:rPr lang="en-US" sz="3100">
                <a:solidFill>
                  <a:srgbClr val="323232"/>
                </a:solidFill>
                <a:latin typeface="Source Sans Pro"/>
              </a:rPr>
              <a:t> inviting public participation and input.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DAFt8Pph_JA</dc:identifier>
  <dcterms:modified xsi:type="dcterms:W3CDTF">2011-08-01T06:04:30Z</dcterms:modified>
  <cp:revision>1</cp:revision>
  <dc:title>Writing Announcements &amp; paragraph writing</dc:title>
</cp:coreProperties>
</file>